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9" r:id="rId3"/>
    <p:sldId id="263" r:id="rId4"/>
    <p:sldId id="260" r:id="rId5"/>
    <p:sldId id="261" r:id="rId6"/>
    <p:sldId id="262" r:id="rId7"/>
    <p:sldId id="267"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70FF333E-3CA5-0ACD-8A08-08163C6BE978}" name="Sergio Burgos, Dr" initials="SB" userId="S::sergio.burgos@mcgill.ca::f76cbd1b-fba8-4614-87ef-96dc5524048e"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18"/>
    <p:restoredTop sz="91408"/>
  </p:normalViewPr>
  <p:slideViewPr>
    <p:cSldViewPr snapToGrid="0">
      <p:cViewPr>
        <p:scale>
          <a:sx n="106" d="100"/>
          <a:sy n="106" d="100"/>
        </p:scale>
        <p:origin x="552"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8/10/relationships/authors" Target="author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D437CF-DF75-4848-A7B3-690ED94B31EF}" type="datetimeFigureOut">
              <a:rPr lang="en-US" smtClean="0"/>
              <a:t>8/1/25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BD895-CD95-D54F-97FB-9F310CCE0C7B}" type="slidenum">
              <a:rPr lang="en-US" smtClean="0"/>
              <a:t>‹#›</a:t>
            </a:fld>
            <a:endParaRPr lang="en-US"/>
          </a:p>
        </p:txBody>
      </p:sp>
    </p:spTree>
    <p:extLst>
      <p:ext uri="{BB962C8B-B14F-4D97-AF65-F5344CB8AC3E}">
        <p14:creationId xmlns:p14="http://schemas.microsoft.com/office/powerpoint/2010/main" val="17853360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5BD895-CD95-D54F-97FB-9F310CCE0C7B}" type="slidenum">
              <a:rPr lang="en-US" smtClean="0"/>
              <a:t>1</a:t>
            </a:fld>
            <a:endParaRPr lang="en-US"/>
          </a:p>
        </p:txBody>
      </p:sp>
    </p:spTree>
    <p:extLst>
      <p:ext uri="{BB962C8B-B14F-4D97-AF65-F5344CB8AC3E}">
        <p14:creationId xmlns:p14="http://schemas.microsoft.com/office/powerpoint/2010/main" val="1449723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5BD895-CD95-D54F-97FB-9F310CCE0C7B}" type="slidenum">
              <a:rPr lang="en-US" smtClean="0"/>
              <a:t>5</a:t>
            </a:fld>
            <a:endParaRPr lang="en-US"/>
          </a:p>
        </p:txBody>
      </p:sp>
    </p:spTree>
    <p:extLst>
      <p:ext uri="{BB962C8B-B14F-4D97-AF65-F5344CB8AC3E}">
        <p14:creationId xmlns:p14="http://schemas.microsoft.com/office/powerpoint/2010/main" val="6596966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55BD895-CD95-D54F-97FB-9F310CCE0C7B}" type="slidenum">
              <a:rPr lang="en-US" smtClean="0"/>
              <a:t>7</a:t>
            </a:fld>
            <a:endParaRPr lang="en-US"/>
          </a:p>
        </p:txBody>
      </p:sp>
    </p:spTree>
    <p:extLst>
      <p:ext uri="{BB962C8B-B14F-4D97-AF65-F5344CB8AC3E}">
        <p14:creationId xmlns:p14="http://schemas.microsoft.com/office/powerpoint/2010/main" val="21477376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21D2D-C1CA-DD20-349B-F149FE05C6D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D3AB76B-EBCD-5084-8C09-6DFAB395A3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29C5BA9-880D-2595-4F8E-FDDA94A02091}"/>
              </a:ext>
            </a:extLst>
          </p:cNvPr>
          <p:cNvSpPr>
            <a:spLocks noGrp="1"/>
          </p:cNvSpPr>
          <p:nvPr>
            <p:ph type="dt" sz="half" idx="10"/>
          </p:nvPr>
        </p:nvSpPr>
        <p:spPr/>
        <p:txBody>
          <a:bodyPr/>
          <a:lstStyle/>
          <a:p>
            <a:fld id="{C958D8EC-4FAA-9D4F-A26B-0ED46250A2CF}" type="datetimeFigureOut">
              <a:rPr lang="en-US" smtClean="0"/>
              <a:t>8/1/25</a:t>
            </a:fld>
            <a:endParaRPr lang="en-US"/>
          </a:p>
        </p:txBody>
      </p:sp>
      <p:sp>
        <p:nvSpPr>
          <p:cNvPr id="5" name="Footer Placeholder 4">
            <a:extLst>
              <a:ext uri="{FF2B5EF4-FFF2-40B4-BE49-F238E27FC236}">
                <a16:creationId xmlns:a16="http://schemas.microsoft.com/office/drawing/2014/main" id="{D74A80F1-73E8-A482-2896-0072FC1574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B790B-7C0B-49D8-B087-98402CC82891}"/>
              </a:ext>
            </a:extLst>
          </p:cNvPr>
          <p:cNvSpPr>
            <a:spLocks noGrp="1"/>
          </p:cNvSpPr>
          <p:nvPr>
            <p:ph type="sldNum" sz="quarter" idx="12"/>
          </p:nvPr>
        </p:nvSpPr>
        <p:spPr/>
        <p:txBody>
          <a:bodyPr/>
          <a:lstStyle/>
          <a:p>
            <a:fld id="{8B6AF8EA-2EBB-B44A-B41B-BD5BBEC8350C}" type="slidenum">
              <a:rPr lang="en-US" smtClean="0"/>
              <a:t>‹#›</a:t>
            </a:fld>
            <a:endParaRPr lang="en-US"/>
          </a:p>
        </p:txBody>
      </p:sp>
    </p:spTree>
    <p:extLst>
      <p:ext uri="{BB962C8B-B14F-4D97-AF65-F5344CB8AC3E}">
        <p14:creationId xmlns:p14="http://schemas.microsoft.com/office/powerpoint/2010/main" val="36381108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F5931-94D1-2C1B-9D1D-6A2535FBCAB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2C066B-AF97-7C5C-C96B-44B2A6B3FA7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6C4968-8692-8341-B263-62679340E6B1}"/>
              </a:ext>
            </a:extLst>
          </p:cNvPr>
          <p:cNvSpPr>
            <a:spLocks noGrp="1"/>
          </p:cNvSpPr>
          <p:nvPr>
            <p:ph type="dt" sz="half" idx="10"/>
          </p:nvPr>
        </p:nvSpPr>
        <p:spPr/>
        <p:txBody>
          <a:bodyPr/>
          <a:lstStyle/>
          <a:p>
            <a:fld id="{C958D8EC-4FAA-9D4F-A26B-0ED46250A2CF}" type="datetimeFigureOut">
              <a:rPr lang="en-US" smtClean="0"/>
              <a:t>8/1/25</a:t>
            </a:fld>
            <a:endParaRPr lang="en-US"/>
          </a:p>
        </p:txBody>
      </p:sp>
      <p:sp>
        <p:nvSpPr>
          <p:cNvPr id="5" name="Footer Placeholder 4">
            <a:extLst>
              <a:ext uri="{FF2B5EF4-FFF2-40B4-BE49-F238E27FC236}">
                <a16:creationId xmlns:a16="http://schemas.microsoft.com/office/drawing/2014/main" id="{800891DC-E553-7F14-D5CE-5B15CB7E65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6D81AE9-5101-AC05-4CBD-BD827E6D66D8}"/>
              </a:ext>
            </a:extLst>
          </p:cNvPr>
          <p:cNvSpPr>
            <a:spLocks noGrp="1"/>
          </p:cNvSpPr>
          <p:nvPr>
            <p:ph type="sldNum" sz="quarter" idx="12"/>
          </p:nvPr>
        </p:nvSpPr>
        <p:spPr/>
        <p:txBody>
          <a:bodyPr/>
          <a:lstStyle/>
          <a:p>
            <a:fld id="{8B6AF8EA-2EBB-B44A-B41B-BD5BBEC8350C}" type="slidenum">
              <a:rPr lang="en-US" smtClean="0"/>
              <a:t>‹#›</a:t>
            </a:fld>
            <a:endParaRPr lang="en-US"/>
          </a:p>
        </p:txBody>
      </p:sp>
    </p:spTree>
    <p:extLst>
      <p:ext uri="{BB962C8B-B14F-4D97-AF65-F5344CB8AC3E}">
        <p14:creationId xmlns:p14="http://schemas.microsoft.com/office/powerpoint/2010/main" val="12621116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531A79-C99F-284C-7B3E-2DED5118750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1975345-9A40-0A23-EAD9-59A8DEB88A5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BD061F-9864-63CC-5F2C-F04C2B3C586B}"/>
              </a:ext>
            </a:extLst>
          </p:cNvPr>
          <p:cNvSpPr>
            <a:spLocks noGrp="1"/>
          </p:cNvSpPr>
          <p:nvPr>
            <p:ph type="dt" sz="half" idx="10"/>
          </p:nvPr>
        </p:nvSpPr>
        <p:spPr/>
        <p:txBody>
          <a:bodyPr/>
          <a:lstStyle/>
          <a:p>
            <a:fld id="{C958D8EC-4FAA-9D4F-A26B-0ED46250A2CF}" type="datetimeFigureOut">
              <a:rPr lang="en-US" smtClean="0"/>
              <a:t>8/1/25</a:t>
            </a:fld>
            <a:endParaRPr lang="en-US"/>
          </a:p>
        </p:txBody>
      </p:sp>
      <p:sp>
        <p:nvSpPr>
          <p:cNvPr id="5" name="Footer Placeholder 4">
            <a:extLst>
              <a:ext uri="{FF2B5EF4-FFF2-40B4-BE49-F238E27FC236}">
                <a16:creationId xmlns:a16="http://schemas.microsoft.com/office/drawing/2014/main" id="{2F31A05B-51C6-5DBE-AB60-26B70E6A1A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B1C91D-381F-8DD4-F4EA-8F49938E8024}"/>
              </a:ext>
            </a:extLst>
          </p:cNvPr>
          <p:cNvSpPr>
            <a:spLocks noGrp="1"/>
          </p:cNvSpPr>
          <p:nvPr>
            <p:ph type="sldNum" sz="quarter" idx="12"/>
          </p:nvPr>
        </p:nvSpPr>
        <p:spPr/>
        <p:txBody>
          <a:bodyPr/>
          <a:lstStyle/>
          <a:p>
            <a:fld id="{8B6AF8EA-2EBB-B44A-B41B-BD5BBEC8350C}" type="slidenum">
              <a:rPr lang="en-US" smtClean="0"/>
              <a:t>‹#›</a:t>
            </a:fld>
            <a:endParaRPr lang="en-US"/>
          </a:p>
        </p:txBody>
      </p:sp>
    </p:spTree>
    <p:extLst>
      <p:ext uri="{BB962C8B-B14F-4D97-AF65-F5344CB8AC3E}">
        <p14:creationId xmlns:p14="http://schemas.microsoft.com/office/powerpoint/2010/main" val="35616484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A92D7-6C94-8E61-D51F-017E4F3BAA5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260376-7CF7-E3FF-032E-6EA902264C1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BCD8C0-69E3-F7EF-8625-CC834E21F027}"/>
              </a:ext>
            </a:extLst>
          </p:cNvPr>
          <p:cNvSpPr>
            <a:spLocks noGrp="1"/>
          </p:cNvSpPr>
          <p:nvPr>
            <p:ph type="dt" sz="half" idx="10"/>
          </p:nvPr>
        </p:nvSpPr>
        <p:spPr/>
        <p:txBody>
          <a:bodyPr/>
          <a:lstStyle/>
          <a:p>
            <a:fld id="{C958D8EC-4FAA-9D4F-A26B-0ED46250A2CF}" type="datetimeFigureOut">
              <a:rPr lang="en-US" smtClean="0"/>
              <a:t>8/1/25</a:t>
            </a:fld>
            <a:endParaRPr lang="en-US"/>
          </a:p>
        </p:txBody>
      </p:sp>
      <p:sp>
        <p:nvSpPr>
          <p:cNvPr id="5" name="Footer Placeholder 4">
            <a:extLst>
              <a:ext uri="{FF2B5EF4-FFF2-40B4-BE49-F238E27FC236}">
                <a16:creationId xmlns:a16="http://schemas.microsoft.com/office/drawing/2014/main" id="{001BE1FC-D895-3545-4F06-27EA9AF00D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C9A380B-C11B-72DE-D45D-E80841930775}"/>
              </a:ext>
            </a:extLst>
          </p:cNvPr>
          <p:cNvSpPr>
            <a:spLocks noGrp="1"/>
          </p:cNvSpPr>
          <p:nvPr>
            <p:ph type="sldNum" sz="quarter" idx="12"/>
          </p:nvPr>
        </p:nvSpPr>
        <p:spPr/>
        <p:txBody>
          <a:bodyPr/>
          <a:lstStyle/>
          <a:p>
            <a:fld id="{8B6AF8EA-2EBB-B44A-B41B-BD5BBEC8350C}" type="slidenum">
              <a:rPr lang="en-US" smtClean="0"/>
              <a:t>‹#›</a:t>
            </a:fld>
            <a:endParaRPr lang="en-US"/>
          </a:p>
        </p:txBody>
      </p:sp>
    </p:spTree>
    <p:extLst>
      <p:ext uri="{BB962C8B-B14F-4D97-AF65-F5344CB8AC3E}">
        <p14:creationId xmlns:p14="http://schemas.microsoft.com/office/powerpoint/2010/main" val="521823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739722-A96E-4D2C-72AD-779D7D39DFC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8101F24-8917-962C-2CFF-C7935504081C}"/>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B323FF-D70B-F17B-47CD-C3F58B758F29}"/>
              </a:ext>
            </a:extLst>
          </p:cNvPr>
          <p:cNvSpPr>
            <a:spLocks noGrp="1"/>
          </p:cNvSpPr>
          <p:nvPr>
            <p:ph type="dt" sz="half" idx="10"/>
          </p:nvPr>
        </p:nvSpPr>
        <p:spPr/>
        <p:txBody>
          <a:bodyPr/>
          <a:lstStyle/>
          <a:p>
            <a:fld id="{C958D8EC-4FAA-9D4F-A26B-0ED46250A2CF}" type="datetimeFigureOut">
              <a:rPr lang="en-US" smtClean="0"/>
              <a:t>8/1/25</a:t>
            </a:fld>
            <a:endParaRPr lang="en-US"/>
          </a:p>
        </p:txBody>
      </p:sp>
      <p:sp>
        <p:nvSpPr>
          <p:cNvPr id="5" name="Footer Placeholder 4">
            <a:extLst>
              <a:ext uri="{FF2B5EF4-FFF2-40B4-BE49-F238E27FC236}">
                <a16:creationId xmlns:a16="http://schemas.microsoft.com/office/drawing/2014/main" id="{49EEB2F8-7AC0-5129-1CC0-77A0AF59D7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2A9A2A-0DE4-766D-8A0A-AFB799F15388}"/>
              </a:ext>
            </a:extLst>
          </p:cNvPr>
          <p:cNvSpPr>
            <a:spLocks noGrp="1"/>
          </p:cNvSpPr>
          <p:nvPr>
            <p:ph type="sldNum" sz="quarter" idx="12"/>
          </p:nvPr>
        </p:nvSpPr>
        <p:spPr/>
        <p:txBody>
          <a:bodyPr/>
          <a:lstStyle/>
          <a:p>
            <a:fld id="{8B6AF8EA-2EBB-B44A-B41B-BD5BBEC8350C}" type="slidenum">
              <a:rPr lang="en-US" smtClean="0"/>
              <a:t>‹#›</a:t>
            </a:fld>
            <a:endParaRPr lang="en-US"/>
          </a:p>
        </p:txBody>
      </p:sp>
    </p:spTree>
    <p:extLst>
      <p:ext uri="{BB962C8B-B14F-4D97-AF65-F5344CB8AC3E}">
        <p14:creationId xmlns:p14="http://schemas.microsoft.com/office/powerpoint/2010/main" val="2803404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2850D-7163-9CC5-72C1-1190143F8F2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B5B4C35-71B1-124F-F559-DB213649D8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9D6B1D2-5C55-B1CD-7C65-5A5FA3FF909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441BD1-9678-81FD-2816-A9744D3F9344}"/>
              </a:ext>
            </a:extLst>
          </p:cNvPr>
          <p:cNvSpPr>
            <a:spLocks noGrp="1"/>
          </p:cNvSpPr>
          <p:nvPr>
            <p:ph type="dt" sz="half" idx="10"/>
          </p:nvPr>
        </p:nvSpPr>
        <p:spPr/>
        <p:txBody>
          <a:bodyPr/>
          <a:lstStyle/>
          <a:p>
            <a:fld id="{C958D8EC-4FAA-9D4F-A26B-0ED46250A2CF}" type="datetimeFigureOut">
              <a:rPr lang="en-US" smtClean="0"/>
              <a:t>8/1/25</a:t>
            </a:fld>
            <a:endParaRPr lang="en-US"/>
          </a:p>
        </p:txBody>
      </p:sp>
      <p:sp>
        <p:nvSpPr>
          <p:cNvPr id="6" name="Footer Placeholder 5">
            <a:extLst>
              <a:ext uri="{FF2B5EF4-FFF2-40B4-BE49-F238E27FC236}">
                <a16:creationId xmlns:a16="http://schemas.microsoft.com/office/drawing/2014/main" id="{144F093C-D6BA-1C72-D7BC-669C4AE9CAE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30FF24-0C56-A87D-E968-59277530E1C4}"/>
              </a:ext>
            </a:extLst>
          </p:cNvPr>
          <p:cNvSpPr>
            <a:spLocks noGrp="1"/>
          </p:cNvSpPr>
          <p:nvPr>
            <p:ph type="sldNum" sz="quarter" idx="12"/>
          </p:nvPr>
        </p:nvSpPr>
        <p:spPr/>
        <p:txBody>
          <a:bodyPr/>
          <a:lstStyle/>
          <a:p>
            <a:fld id="{8B6AF8EA-2EBB-B44A-B41B-BD5BBEC8350C}" type="slidenum">
              <a:rPr lang="en-US" smtClean="0"/>
              <a:t>‹#›</a:t>
            </a:fld>
            <a:endParaRPr lang="en-US"/>
          </a:p>
        </p:txBody>
      </p:sp>
    </p:spTree>
    <p:extLst>
      <p:ext uri="{BB962C8B-B14F-4D97-AF65-F5344CB8AC3E}">
        <p14:creationId xmlns:p14="http://schemas.microsoft.com/office/powerpoint/2010/main" val="804410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B06AD-60C1-CB63-1DF5-D4302BD7FC5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5A09A77-6D4C-674F-A86F-90E92D7B74E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EF3F46B-E438-7E51-4359-B6A4B0C4283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21EB337-BB13-363F-91C4-3ECE1C71508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9BDC42C-8BF7-B9EB-3FEB-FB42A5C289F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55E6493-EAA2-E810-32EE-E28477A9DFEC}"/>
              </a:ext>
            </a:extLst>
          </p:cNvPr>
          <p:cNvSpPr>
            <a:spLocks noGrp="1"/>
          </p:cNvSpPr>
          <p:nvPr>
            <p:ph type="dt" sz="half" idx="10"/>
          </p:nvPr>
        </p:nvSpPr>
        <p:spPr/>
        <p:txBody>
          <a:bodyPr/>
          <a:lstStyle/>
          <a:p>
            <a:fld id="{C958D8EC-4FAA-9D4F-A26B-0ED46250A2CF}" type="datetimeFigureOut">
              <a:rPr lang="en-US" smtClean="0"/>
              <a:t>8/1/25</a:t>
            </a:fld>
            <a:endParaRPr lang="en-US"/>
          </a:p>
        </p:txBody>
      </p:sp>
      <p:sp>
        <p:nvSpPr>
          <p:cNvPr id="8" name="Footer Placeholder 7">
            <a:extLst>
              <a:ext uri="{FF2B5EF4-FFF2-40B4-BE49-F238E27FC236}">
                <a16:creationId xmlns:a16="http://schemas.microsoft.com/office/drawing/2014/main" id="{FF48E48B-1FDF-22C9-EF82-0FDEEBC76A1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445A07-657C-3CE2-5609-79A124AD90FB}"/>
              </a:ext>
            </a:extLst>
          </p:cNvPr>
          <p:cNvSpPr>
            <a:spLocks noGrp="1"/>
          </p:cNvSpPr>
          <p:nvPr>
            <p:ph type="sldNum" sz="quarter" idx="12"/>
          </p:nvPr>
        </p:nvSpPr>
        <p:spPr/>
        <p:txBody>
          <a:bodyPr/>
          <a:lstStyle/>
          <a:p>
            <a:fld id="{8B6AF8EA-2EBB-B44A-B41B-BD5BBEC8350C}" type="slidenum">
              <a:rPr lang="en-US" smtClean="0"/>
              <a:t>‹#›</a:t>
            </a:fld>
            <a:endParaRPr lang="en-US"/>
          </a:p>
        </p:txBody>
      </p:sp>
    </p:spTree>
    <p:extLst>
      <p:ext uri="{BB962C8B-B14F-4D97-AF65-F5344CB8AC3E}">
        <p14:creationId xmlns:p14="http://schemas.microsoft.com/office/powerpoint/2010/main" val="29259118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338EA-8564-88AC-1D6D-E3D4C5AF42B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423CC19-9C4A-4CF2-D705-4D52C80CE472}"/>
              </a:ext>
            </a:extLst>
          </p:cNvPr>
          <p:cNvSpPr>
            <a:spLocks noGrp="1"/>
          </p:cNvSpPr>
          <p:nvPr>
            <p:ph type="dt" sz="half" idx="10"/>
          </p:nvPr>
        </p:nvSpPr>
        <p:spPr/>
        <p:txBody>
          <a:bodyPr/>
          <a:lstStyle/>
          <a:p>
            <a:fld id="{C958D8EC-4FAA-9D4F-A26B-0ED46250A2CF}" type="datetimeFigureOut">
              <a:rPr lang="en-US" smtClean="0"/>
              <a:t>8/1/25</a:t>
            </a:fld>
            <a:endParaRPr lang="en-US"/>
          </a:p>
        </p:txBody>
      </p:sp>
      <p:sp>
        <p:nvSpPr>
          <p:cNvPr id="4" name="Footer Placeholder 3">
            <a:extLst>
              <a:ext uri="{FF2B5EF4-FFF2-40B4-BE49-F238E27FC236}">
                <a16:creationId xmlns:a16="http://schemas.microsoft.com/office/drawing/2014/main" id="{81187754-77B9-47DE-0AF5-AF9F5372E38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F70D214-894B-077D-DE79-8FD6174A0A25}"/>
              </a:ext>
            </a:extLst>
          </p:cNvPr>
          <p:cNvSpPr>
            <a:spLocks noGrp="1"/>
          </p:cNvSpPr>
          <p:nvPr>
            <p:ph type="sldNum" sz="quarter" idx="12"/>
          </p:nvPr>
        </p:nvSpPr>
        <p:spPr/>
        <p:txBody>
          <a:bodyPr/>
          <a:lstStyle/>
          <a:p>
            <a:fld id="{8B6AF8EA-2EBB-B44A-B41B-BD5BBEC8350C}" type="slidenum">
              <a:rPr lang="en-US" smtClean="0"/>
              <a:t>‹#›</a:t>
            </a:fld>
            <a:endParaRPr lang="en-US"/>
          </a:p>
        </p:txBody>
      </p:sp>
    </p:spTree>
    <p:extLst>
      <p:ext uri="{BB962C8B-B14F-4D97-AF65-F5344CB8AC3E}">
        <p14:creationId xmlns:p14="http://schemas.microsoft.com/office/powerpoint/2010/main" val="2339964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23049F-E3E7-1374-CCBE-E03DA2E55A52}"/>
              </a:ext>
            </a:extLst>
          </p:cNvPr>
          <p:cNvSpPr>
            <a:spLocks noGrp="1"/>
          </p:cNvSpPr>
          <p:nvPr>
            <p:ph type="dt" sz="half" idx="10"/>
          </p:nvPr>
        </p:nvSpPr>
        <p:spPr/>
        <p:txBody>
          <a:bodyPr/>
          <a:lstStyle/>
          <a:p>
            <a:fld id="{C958D8EC-4FAA-9D4F-A26B-0ED46250A2CF}" type="datetimeFigureOut">
              <a:rPr lang="en-US" smtClean="0"/>
              <a:t>8/1/25</a:t>
            </a:fld>
            <a:endParaRPr lang="en-US"/>
          </a:p>
        </p:txBody>
      </p:sp>
      <p:sp>
        <p:nvSpPr>
          <p:cNvPr id="3" name="Footer Placeholder 2">
            <a:extLst>
              <a:ext uri="{FF2B5EF4-FFF2-40B4-BE49-F238E27FC236}">
                <a16:creationId xmlns:a16="http://schemas.microsoft.com/office/drawing/2014/main" id="{669768AC-C439-D8D7-FB8C-157A6B77373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237A5DA-DD5C-FD12-CA15-B434924AA7F8}"/>
              </a:ext>
            </a:extLst>
          </p:cNvPr>
          <p:cNvSpPr>
            <a:spLocks noGrp="1"/>
          </p:cNvSpPr>
          <p:nvPr>
            <p:ph type="sldNum" sz="quarter" idx="12"/>
          </p:nvPr>
        </p:nvSpPr>
        <p:spPr/>
        <p:txBody>
          <a:bodyPr/>
          <a:lstStyle/>
          <a:p>
            <a:fld id="{8B6AF8EA-2EBB-B44A-B41B-BD5BBEC8350C}" type="slidenum">
              <a:rPr lang="en-US" smtClean="0"/>
              <a:t>‹#›</a:t>
            </a:fld>
            <a:endParaRPr lang="en-US"/>
          </a:p>
        </p:txBody>
      </p:sp>
    </p:spTree>
    <p:extLst>
      <p:ext uri="{BB962C8B-B14F-4D97-AF65-F5344CB8AC3E}">
        <p14:creationId xmlns:p14="http://schemas.microsoft.com/office/powerpoint/2010/main" val="856471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347ABD-C45D-410C-B0A4-19EBC7C26A8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BCB65D1-ED0B-7C76-B7D3-613D5D986C7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6DB2DF0-F3AD-3F6E-8BC6-B477399BBC2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4CA177D-9B8C-B80C-7AE8-41E2C16D8F84}"/>
              </a:ext>
            </a:extLst>
          </p:cNvPr>
          <p:cNvSpPr>
            <a:spLocks noGrp="1"/>
          </p:cNvSpPr>
          <p:nvPr>
            <p:ph type="dt" sz="half" idx="10"/>
          </p:nvPr>
        </p:nvSpPr>
        <p:spPr/>
        <p:txBody>
          <a:bodyPr/>
          <a:lstStyle/>
          <a:p>
            <a:fld id="{C958D8EC-4FAA-9D4F-A26B-0ED46250A2CF}" type="datetimeFigureOut">
              <a:rPr lang="en-US" smtClean="0"/>
              <a:t>8/1/25</a:t>
            </a:fld>
            <a:endParaRPr lang="en-US"/>
          </a:p>
        </p:txBody>
      </p:sp>
      <p:sp>
        <p:nvSpPr>
          <p:cNvPr id="6" name="Footer Placeholder 5">
            <a:extLst>
              <a:ext uri="{FF2B5EF4-FFF2-40B4-BE49-F238E27FC236}">
                <a16:creationId xmlns:a16="http://schemas.microsoft.com/office/drawing/2014/main" id="{52220AF0-0629-0D95-A14E-912DCDD722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B947B6-ACC9-DE36-229D-FCF7305CEAE4}"/>
              </a:ext>
            </a:extLst>
          </p:cNvPr>
          <p:cNvSpPr>
            <a:spLocks noGrp="1"/>
          </p:cNvSpPr>
          <p:nvPr>
            <p:ph type="sldNum" sz="quarter" idx="12"/>
          </p:nvPr>
        </p:nvSpPr>
        <p:spPr/>
        <p:txBody>
          <a:bodyPr/>
          <a:lstStyle/>
          <a:p>
            <a:fld id="{8B6AF8EA-2EBB-B44A-B41B-BD5BBEC8350C}" type="slidenum">
              <a:rPr lang="en-US" smtClean="0"/>
              <a:t>‹#›</a:t>
            </a:fld>
            <a:endParaRPr lang="en-US"/>
          </a:p>
        </p:txBody>
      </p:sp>
    </p:spTree>
    <p:extLst>
      <p:ext uri="{BB962C8B-B14F-4D97-AF65-F5344CB8AC3E}">
        <p14:creationId xmlns:p14="http://schemas.microsoft.com/office/powerpoint/2010/main" val="40694747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0CA74F-27BF-DACE-99F1-8C5E2202E3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E06882-0FE0-627D-DD07-5D9B6A6E6C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C3B968F-1BB2-2A65-6BBF-85470F76EF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6C4575-BB8D-5012-C856-983AA45D519E}"/>
              </a:ext>
            </a:extLst>
          </p:cNvPr>
          <p:cNvSpPr>
            <a:spLocks noGrp="1"/>
          </p:cNvSpPr>
          <p:nvPr>
            <p:ph type="dt" sz="half" idx="10"/>
          </p:nvPr>
        </p:nvSpPr>
        <p:spPr/>
        <p:txBody>
          <a:bodyPr/>
          <a:lstStyle/>
          <a:p>
            <a:fld id="{C958D8EC-4FAA-9D4F-A26B-0ED46250A2CF}" type="datetimeFigureOut">
              <a:rPr lang="en-US" smtClean="0"/>
              <a:t>8/1/25</a:t>
            </a:fld>
            <a:endParaRPr lang="en-US"/>
          </a:p>
        </p:txBody>
      </p:sp>
      <p:sp>
        <p:nvSpPr>
          <p:cNvPr id="6" name="Footer Placeholder 5">
            <a:extLst>
              <a:ext uri="{FF2B5EF4-FFF2-40B4-BE49-F238E27FC236}">
                <a16:creationId xmlns:a16="http://schemas.microsoft.com/office/drawing/2014/main" id="{452CA236-38D1-D241-3EA3-1CF1EE1CFD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5D3FEF-E0E7-E8F3-AA77-335852AD5ECE}"/>
              </a:ext>
            </a:extLst>
          </p:cNvPr>
          <p:cNvSpPr>
            <a:spLocks noGrp="1"/>
          </p:cNvSpPr>
          <p:nvPr>
            <p:ph type="sldNum" sz="quarter" idx="12"/>
          </p:nvPr>
        </p:nvSpPr>
        <p:spPr/>
        <p:txBody>
          <a:bodyPr/>
          <a:lstStyle/>
          <a:p>
            <a:fld id="{8B6AF8EA-2EBB-B44A-B41B-BD5BBEC8350C}" type="slidenum">
              <a:rPr lang="en-US" smtClean="0"/>
              <a:t>‹#›</a:t>
            </a:fld>
            <a:endParaRPr lang="en-US"/>
          </a:p>
        </p:txBody>
      </p:sp>
    </p:spTree>
    <p:extLst>
      <p:ext uri="{BB962C8B-B14F-4D97-AF65-F5344CB8AC3E}">
        <p14:creationId xmlns:p14="http://schemas.microsoft.com/office/powerpoint/2010/main" val="1334309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2C86A11-ADB4-2CE6-F5A4-95E9CCBF802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1F357D7-7422-6BBC-F2C1-E1F34AB222C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D29773-311A-3439-D5BD-B452BC3188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958D8EC-4FAA-9D4F-A26B-0ED46250A2CF}" type="datetimeFigureOut">
              <a:rPr lang="en-US" smtClean="0"/>
              <a:t>8/1/25</a:t>
            </a:fld>
            <a:endParaRPr lang="en-US"/>
          </a:p>
        </p:txBody>
      </p:sp>
      <p:sp>
        <p:nvSpPr>
          <p:cNvPr id="5" name="Footer Placeholder 4">
            <a:extLst>
              <a:ext uri="{FF2B5EF4-FFF2-40B4-BE49-F238E27FC236}">
                <a16:creationId xmlns:a16="http://schemas.microsoft.com/office/drawing/2014/main" id="{03390148-D79B-864F-04FF-594F59368A2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83A128D-D564-DBA2-929F-5EA1838A2D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B6AF8EA-2EBB-B44A-B41B-BD5BBEC8350C}" type="slidenum">
              <a:rPr lang="en-US" smtClean="0"/>
              <a:t>‹#›</a:t>
            </a:fld>
            <a:endParaRPr lang="en-US"/>
          </a:p>
        </p:txBody>
      </p:sp>
    </p:spTree>
    <p:extLst>
      <p:ext uri="{BB962C8B-B14F-4D97-AF65-F5344CB8AC3E}">
        <p14:creationId xmlns:p14="http://schemas.microsoft.com/office/powerpoint/2010/main" val="4036090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46016B1-785E-31BE-D6E7-4956CCD4B783}"/>
              </a:ext>
            </a:extLst>
          </p:cNvPr>
          <p:cNvPicPr>
            <a:picLocks noChangeAspect="1"/>
          </p:cNvPicPr>
          <p:nvPr/>
        </p:nvPicPr>
        <p:blipFill>
          <a:blip r:embed="rId3"/>
          <a:srcRect t="7943"/>
          <a:stretch/>
        </p:blipFill>
        <p:spPr>
          <a:xfrm>
            <a:off x="284675" y="72155"/>
            <a:ext cx="8308214" cy="5736206"/>
          </a:xfrm>
          <a:prstGeom prst="rect">
            <a:avLst/>
          </a:prstGeom>
          <a:ln w="3175">
            <a:solidFill>
              <a:schemeClr val="tx1"/>
            </a:solidFill>
          </a:ln>
        </p:spPr>
      </p:pic>
      <p:sp>
        <p:nvSpPr>
          <p:cNvPr id="4" name="TextBox 3">
            <a:extLst>
              <a:ext uri="{FF2B5EF4-FFF2-40B4-BE49-F238E27FC236}">
                <a16:creationId xmlns:a16="http://schemas.microsoft.com/office/drawing/2014/main" id="{AFAD083D-F280-FE6D-FC87-1BCC66A77709}"/>
              </a:ext>
            </a:extLst>
          </p:cNvPr>
          <p:cNvSpPr txBox="1"/>
          <p:nvPr/>
        </p:nvSpPr>
        <p:spPr>
          <a:xfrm>
            <a:off x="3914276" y="5531362"/>
            <a:ext cx="2255746" cy="276999"/>
          </a:xfrm>
          <a:prstGeom prst="rect">
            <a:avLst/>
          </a:prstGeom>
          <a:noFill/>
        </p:spPr>
        <p:txBody>
          <a:bodyPr wrap="none" rtlCol="0">
            <a:spAutoFit/>
          </a:bodyPr>
          <a:lstStyle/>
          <a:p>
            <a:r>
              <a:rPr lang="en-US" sz="1200" dirty="0">
                <a:latin typeface="Arial" panose="020B0604020202020204" pitchFamily="34" charset="0"/>
                <a:cs typeface="Arial" panose="020B0604020202020204" pitchFamily="34" charset="0"/>
              </a:rPr>
              <a:t>Figure created with </a:t>
            </a:r>
            <a:r>
              <a:rPr lang="en-US" sz="1200" dirty="0" err="1">
                <a:latin typeface="Arial" panose="020B0604020202020204" pitchFamily="34" charset="0"/>
                <a:cs typeface="Arial" panose="020B0604020202020204" pitchFamily="34" charset="0"/>
              </a:rPr>
              <a:t>BioRender</a:t>
            </a:r>
            <a:endParaRPr lang="en-US" sz="1200" dirty="0">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52851AF6-5B0C-B0EB-393B-EAF118A4F2A9}"/>
              </a:ext>
            </a:extLst>
          </p:cNvPr>
          <p:cNvSpPr txBox="1"/>
          <p:nvPr/>
        </p:nvSpPr>
        <p:spPr>
          <a:xfrm>
            <a:off x="8771469" y="483826"/>
            <a:ext cx="3135856" cy="5047536"/>
          </a:xfrm>
          <a:prstGeom prst="rect">
            <a:avLst/>
          </a:prstGeom>
          <a:noFill/>
        </p:spPr>
        <p:txBody>
          <a:bodyPr wrap="square" rtlCol="0">
            <a:spAutoFit/>
          </a:bodyPr>
          <a:lstStyle/>
          <a:p>
            <a:r>
              <a:rPr lang="en-US" sz="1400" b="1" dirty="0"/>
              <a:t>Supplementary Figure 1. </a:t>
            </a:r>
            <a:r>
              <a:rPr lang="en-US" sz="1400" dirty="0"/>
              <a:t>Flowchart illustrating the data processing pipeline for LC-MS metabolomics dataset, incorporating comprehensive quality control measures that include removal of metabolites with zero variance, exclusion of metabolites and samples with over 25% missing values, imputation of remaining missing values with half of the minimum observed value, and </a:t>
            </a:r>
            <a:r>
              <a:rPr lang="en-US" sz="1400" dirty="0" err="1"/>
              <a:t>Winsorization</a:t>
            </a:r>
            <a:r>
              <a:rPr lang="en-US" sz="1400" dirty="0"/>
              <a:t> of outliers within ±5 standard deviations to mitigate extreme value effects. Data stabilization was achieved through various normalization techniques, including log, log2, and normal inverse transformations, each followed by Z-score transformation. Data from different analytical methods were merged to create a consolidated dataset.</a:t>
            </a:r>
          </a:p>
          <a:p>
            <a:endParaRPr lang="en-US" sz="1400" dirty="0"/>
          </a:p>
        </p:txBody>
      </p:sp>
    </p:spTree>
    <p:extLst>
      <p:ext uri="{BB962C8B-B14F-4D97-AF65-F5344CB8AC3E}">
        <p14:creationId xmlns:p14="http://schemas.microsoft.com/office/powerpoint/2010/main" val="2232017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screenshot of a graph&#10;&#10;Description automatically generated">
            <a:extLst>
              <a:ext uri="{FF2B5EF4-FFF2-40B4-BE49-F238E27FC236}">
                <a16:creationId xmlns:a16="http://schemas.microsoft.com/office/drawing/2014/main" id="{97AFDCE0-10F9-6F86-0250-21F6E27A304E}"/>
              </a:ext>
            </a:extLst>
          </p:cNvPr>
          <p:cNvPicPr>
            <a:picLocks noChangeAspect="1"/>
          </p:cNvPicPr>
          <p:nvPr/>
        </p:nvPicPr>
        <p:blipFill>
          <a:blip r:embed="rId2"/>
          <a:srcRect l="891" t="1472" r="858" b="354"/>
          <a:stretch/>
        </p:blipFill>
        <p:spPr>
          <a:xfrm>
            <a:off x="325391" y="506626"/>
            <a:ext cx="5625155" cy="4250725"/>
          </a:xfrm>
          <a:prstGeom prst="rect">
            <a:avLst/>
          </a:prstGeom>
        </p:spPr>
      </p:pic>
      <p:pic>
        <p:nvPicPr>
          <p:cNvPr id="8" name="Picture 7" descr="A screenshot of a graph&#10;&#10;Description automatically generated">
            <a:extLst>
              <a:ext uri="{FF2B5EF4-FFF2-40B4-BE49-F238E27FC236}">
                <a16:creationId xmlns:a16="http://schemas.microsoft.com/office/drawing/2014/main" id="{F1187238-BD57-C2DA-32BA-35B8F373BEE9}"/>
              </a:ext>
            </a:extLst>
          </p:cNvPr>
          <p:cNvPicPr>
            <a:picLocks noChangeAspect="1"/>
          </p:cNvPicPr>
          <p:nvPr/>
        </p:nvPicPr>
        <p:blipFill>
          <a:blip r:embed="rId3"/>
          <a:stretch>
            <a:fillRect/>
          </a:stretch>
        </p:blipFill>
        <p:spPr>
          <a:xfrm>
            <a:off x="5663510" y="506626"/>
            <a:ext cx="5643681" cy="4250725"/>
          </a:xfrm>
          <a:prstGeom prst="rect">
            <a:avLst/>
          </a:prstGeom>
        </p:spPr>
      </p:pic>
      <p:sp>
        <p:nvSpPr>
          <p:cNvPr id="10" name="TextBox 9">
            <a:extLst>
              <a:ext uri="{FF2B5EF4-FFF2-40B4-BE49-F238E27FC236}">
                <a16:creationId xmlns:a16="http://schemas.microsoft.com/office/drawing/2014/main" id="{EC5903EB-5936-06CD-DA9D-94FD07D67C3D}"/>
              </a:ext>
            </a:extLst>
          </p:cNvPr>
          <p:cNvSpPr txBox="1"/>
          <p:nvPr/>
        </p:nvSpPr>
        <p:spPr>
          <a:xfrm>
            <a:off x="11195219" y="2586051"/>
            <a:ext cx="973343" cy="338554"/>
          </a:xfrm>
          <a:prstGeom prst="rect">
            <a:avLst/>
          </a:prstGeom>
          <a:solidFill>
            <a:schemeClr val="bg1"/>
          </a:solidFill>
        </p:spPr>
        <p:txBody>
          <a:bodyPr wrap="none" rtlCol="0">
            <a:spAutoFit/>
          </a:bodyPr>
          <a:lstStyle/>
          <a:p>
            <a:r>
              <a:rPr lang="en-US" sz="800" dirty="0">
                <a:latin typeface="Arial" panose="020B0604020202020204" pitchFamily="34" charset="0"/>
                <a:cs typeface="Arial" panose="020B0604020202020204" pitchFamily="34" charset="0"/>
              </a:rPr>
              <a:t>Fasting</a:t>
            </a:r>
          </a:p>
          <a:p>
            <a:r>
              <a:rPr lang="en-US" sz="800" dirty="0">
                <a:latin typeface="Arial" panose="020B0604020202020204" pitchFamily="34" charset="0"/>
                <a:cs typeface="Arial" panose="020B0604020202020204" pitchFamily="34" charset="0"/>
              </a:rPr>
              <a:t>Hyperinsulinemia</a:t>
            </a:r>
          </a:p>
        </p:txBody>
      </p:sp>
      <p:sp>
        <p:nvSpPr>
          <p:cNvPr id="11" name="TextBox 10">
            <a:extLst>
              <a:ext uri="{FF2B5EF4-FFF2-40B4-BE49-F238E27FC236}">
                <a16:creationId xmlns:a16="http://schemas.microsoft.com/office/drawing/2014/main" id="{0480C708-7FB8-65DC-B1A1-3853C70D40FA}"/>
              </a:ext>
            </a:extLst>
          </p:cNvPr>
          <p:cNvSpPr txBox="1"/>
          <p:nvPr/>
        </p:nvSpPr>
        <p:spPr>
          <a:xfrm>
            <a:off x="97915" y="406402"/>
            <a:ext cx="327334" cy="369332"/>
          </a:xfrm>
          <a:prstGeom prst="rect">
            <a:avLst/>
          </a:prstGeom>
          <a:noFill/>
        </p:spPr>
        <p:txBody>
          <a:bodyPr wrap="none" rtlCol="0">
            <a:spAutoFit/>
          </a:bodyPr>
          <a:lstStyle/>
          <a:p>
            <a:r>
              <a:rPr lang="en-US" b="1" dirty="0"/>
              <a:t>A</a:t>
            </a:r>
          </a:p>
        </p:txBody>
      </p:sp>
      <p:sp>
        <p:nvSpPr>
          <p:cNvPr id="12" name="TextBox 11">
            <a:extLst>
              <a:ext uri="{FF2B5EF4-FFF2-40B4-BE49-F238E27FC236}">
                <a16:creationId xmlns:a16="http://schemas.microsoft.com/office/drawing/2014/main" id="{2F77DBAD-DBCC-E789-A6AF-7E68C2B3BC38}"/>
              </a:ext>
            </a:extLst>
          </p:cNvPr>
          <p:cNvSpPr txBox="1"/>
          <p:nvPr/>
        </p:nvSpPr>
        <p:spPr>
          <a:xfrm>
            <a:off x="5432828" y="406402"/>
            <a:ext cx="327334" cy="369332"/>
          </a:xfrm>
          <a:prstGeom prst="rect">
            <a:avLst/>
          </a:prstGeom>
          <a:noFill/>
        </p:spPr>
        <p:txBody>
          <a:bodyPr wrap="none" rtlCol="0">
            <a:spAutoFit/>
          </a:bodyPr>
          <a:lstStyle/>
          <a:p>
            <a:r>
              <a:rPr lang="en-US" b="1" dirty="0"/>
              <a:t>B</a:t>
            </a:r>
          </a:p>
        </p:txBody>
      </p:sp>
      <p:sp>
        <p:nvSpPr>
          <p:cNvPr id="2" name="TextBox 1">
            <a:extLst>
              <a:ext uri="{FF2B5EF4-FFF2-40B4-BE49-F238E27FC236}">
                <a16:creationId xmlns:a16="http://schemas.microsoft.com/office/drawing/2014/main" id="{C0ACB0C8-2CB7-DB89-AAB4-653528450A73}"/>
              </a:ext>
            </a:extLst>
          </p:cNvPr>
          <p:cNvSpPr txBox="1"/>
          <p:nvPr/>
        </p:nvSpPr>
        <p:spPr>
          <a:xfrm>
            <a:off x="329565" y="4874046"/>
            <a:ext cx="10563225" cy="954107"/>
          </a:xfrm>
          <a:prstGeom prst="rect">
            <a:avLst/>
          </a:prstGeom>
          <a:noFill/>
        </p:spPr>
        <p:txBody>
          <a:bodyPr wrap="square" rtlCol="0">
            <a:spAutoFit/>
          </a:bodyPr>
          <a:lstStyle/>
          <a:p>
            <a:r>
              <a:rPr lang="en-US" sz="1400" b="1" dirty="0"/>
              <a:t>Supplementary Figure 2.</a:t>
            </a:r>
            <a:r>
              <a:rPr lang="en-US" sz="1400" dirty="0"/>
              <a:t> Principal component analysis demonstrating metabolomic profile patterns in (A) plasma and (B) muscle during fasting and hyperinsulinemia. The plot shows Pearson correlations between the first five principal components and time points. Correlation coefficients between principal component pairs are presented in boxes, with values shown for overall correlation (Corr), fasting state (1), and </a:t>
            </a:r>
            <a:r>
              <a:rPr lang="en-US" sz="1400" dirty="0" err="1"/>
              <a:t>hyperinsulinemic</a:t>
            </a:r>
            <a:r>
              <a:rPr lang="en-US" sz="1400" dirty="0"/>
              <a:t> state (2). Statistical significance is indicated by asterisks: * p &lt; 0.05, ** p &lt; 0.01, *** p &lt; 0.001.</a:t>
            </a:r>
          </a:p>
        </p:txBody>
      </p:sp>
    </p:spTree>
    <p:extLst>
      <p:ext uri="{BB962C8B-B14F-4D97-AF65-F5344CB8AC3E}">
        <p14:creationId xmlns:p14="http://schemas.microsoft.com/office/powerpoint/2010/main" val="25704796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graph&#10;&#10;Description automatically generated">
            <a:extLst>
              <a:ext uri="{FF2B5EF4-FFF2-40B4-BE49-F238E27FC236}">
                <a16:creationId xmlns:a16="http://schemas.microsoft.com/office/drawing/2014/main" id="{085601D2-1364-AE69-AA85-F030FBCF4137}"/>
              </a:ext>
            </a:extLst>
          </p:cNvPr>
          <p:cNvPicPr>
            <a:picLocks noChangeAspect="1"/>
          </p:cNvPicPr>
          <p:nvPr/>
        </p:nvPicPr>
        <p:blipFill>
          <a:blip r:embed="rId2"/>
          <a:stretch>
            <a:fillRect/>
          </a:stretch>
        </p:blipFill>
        <p:spPr>
          <a:xfrm>
            <a:off x="469300" y="752395"/>
            <a:ext cx="5905179" cy="4412732"/>
          </a:xfrm>
          <a:prstGeom prst="rect">
            <a:avLst/>
          </a:prstGeom>
        </p:spPr>
      </p:pic>
      <p:pic>
        <p:nvPicPr>
          <p:cNvPr id="5" name="Picture 4" descr="A screenshot of a graph&#10;&#10;Description automatically generated">
            <a:extLst>
              <a:ext uri="{FF2B5EF4-FFF2-40B4-BE49-F238E27FC236}">
                <a16:creationId xmlns:a16="http://schemas.microsoft.com/office/drawing/2014/main" id="{BD71BF83-9963-856B-B901-175B58AFC94B}"/>
              </a:ext>
            </a:extLst>
          </p:cNvPr>
          <p:cNvPicPr>
            <a:picLocks noChangeAspect="1"/>
          </p:cNvPicPr>
          <p:nvPr/>
        </p:nvPicPr>
        <p:blipFill>
          <a:blip r:embed="rId3"/>
          <a:stretch>
            <a:fillRect/>
          </a:stretch>
        </p:blipFill>
        <p:spPr>
          <a:xfrm>
            <a:off x="5978161" y="752395"/>
            <a:ext cx="5905179" cy="4426006"/>
          </a:xfrm>
          <a:prstGeom prst="rect">
            <a:avLst/>
          </a:prstGeom>
        </p:spPr>
      </p:pic>
      <p:sp>
        <p:nvSpPr>
          <p:cNvPr id="6" name="TextBox 5">
            <a:extLst>
              <a:ext uri="{FF2B5EF4-FFF2-40B4-BE49-F238E27FC236}">
                <a16:creationId xmlns:a16="http://schemas.microsoft.com/office/drawing/2014/main" id="{02079AAC-A58E-E7A0-7818-B6AE97046B09}"/>
              </a:ext>
            </a:extLst>
          </p:cNvPr>
          <p:cNvSpPr txBox="1"/>
          <p:nvPr/>
        </p:nvSpPr>
        <p:spPr>
          <a:xfrm>
            <a:off x="621956" y="5349793"/>
            <a:ext cx="10948087" cy="1169551"/>
          </a:xfrm>
          <a:prstGeom prst="rect">
            <a:avLst/>
          </a:prstGeom>
          <a:noFill/>
        </p:spPr>
        <p:txBody>
          <a:bodyPr wrap="square" rtlCol="0">
            <a:spAutoFit/>
          </a:bodyPr>
          <a:lstStyle/>
          <a:p>
            <a:r>
              <a:rPr lang="en-US" sz="1400" b="1" dirty="0">
                <a:latin typeface="Calibri" panose="020F0502020204030204" pitchFamily="34" charset="0"/>
                <a:cs typeface="Calibri" panose="020F0502020204030204" pitchFamily="34" charset="0"/>
              </a:rPr>
              <a:t>Supplementary Figure 3.</a:t>
            </a:r>
            <a:r>
              <a:rPr lang="en-US" sz="1400" dirty="0">
                <a:latin typeface="Calibri" panose="020F0502020204030204" pitchFamily="34" charset="0"/>
                <a:cs typeface="Calibri" panose="020F0502020204030204" pitchFamily="34" charset="0"/>
              </a:rPr>
              <a:t> Principal component analysis depicting sex-based differences in metabolomic profiles for (A) plasma and (B) muscle. The plot shows Pearson correlations between the first five principal components and biological sex. The correlation matrix displays Pearson coefficients between principal component pairs with values presented for overall correlation (Corr), females (F), and males (M). Statistical significance levels are denoted by asterisks: * p &lt; 0.05, ** p &lt; 0.01, *** p &lt; 0.001.</a:t>
            </a:r>
          </a:p>
          <a:p>
            <a:r>
              <a:rPr lang="en-US" sz="1400" b="1" dirty="0">
                <a:latin typeface="Calibri" panose="020F0502020204030204" pitchFamily="34" charset="0"/>
                <a:cs typeface="Calibri" panose="020F0502020204030204" pitchFamily="34" charset="0"/>
              </a:rPr>
              <a:t> </a:t>
            </a:r>
            <a:endParaRPr lang="en-US" sz="1400"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5807B044-83D8-33D8-1DC4-954A7A1B3E35}"/>
              </a:ext>
            </a:extLst>
          </p:cNvPr>
          <p:cNvSpPr txBox="1"/>
          <p:nvPr/>
        </p:nvSpPr>
        <p:spPr>
          <a:xfrm>
            <a:off x="218019" y="567729"/>
            <a:ext cx="327334" cy="369332"/>
          </a:xfrm>
          <a:prstGeom prst="rect">
            <a:avLst/>
          </a:prstGeom>
          <a:noFill/>
        </p:spPr>
        <p:txBody>
          <a:bodyPr wrap="none" rtlCol="0">
            <a:spAutoFit/>
          </a:bodyPr>
          <a:lstStyle/>
          <a:p>
            <a:r>
              <a:rPr lang="en-US" b="1" dirty="0"/>
              <a:t>A</a:t>
            </a:r>
          </a:p>
        </p:txBody>
      </p:sp>
      <p:sp>
        <p:nvSpPr>
          <p:cNvPr id="8" name="TextBox 7">
            <a:extLst>
              <a:ext uri="{FF2B5EF4-FFF2-40B4-BE49-F238E27FC236}">
                <a16:creationId xmlns:a16="http://schemas.microsoft.com/office/drawing/2014/main" id="{17AB232A-FA43-188B-F3C7-FAE57F74F3A0}"/>
              </a:ext>
            </a:extLst>
          </p:cNvPr>
          <p:cNvSpPr txBox="1"/>
          <p:nvPr/>
        </p:nvSpPr>
        <p:spPr>
          <a:xfrm>
            <a:off x="5726880" y="567729"/>
            <a:ext cx="327334" cy="369332"/>
          </a:xfrm>
          <a:prstGeom prst="rect">
            <a:avLst/>
          </a:prstGeom>
          <a:noFill/>
        </p:spPr>
        <p:txBody>
          <a:bodyPr wrap="none" rtlCol="0">
            <a:spAutoFit/>
          </a:bodyPr>
          <a:lstStyle/>
          <a:p>
            <a:r>
              <a:rPr lang="en-US" b="1" dirty="0"/>
              <a:t>B</a:t>
            </a:r>
          </a:p>
        </p:txBody>
      </p:sp>
    </p:spTree>
    <p:extLst>
      <p:ext uri="{BB962C8B-B14F-4D97-AF65-F5344CB8AC3E}">
        <p14:creationId xmlns:p14="http://schemas.microsoft.com/office/powerpoint/2010/main" val="1660748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graph&#10;&#10;Description automatically generated">
            <a:extLst>
              <a:ext uri="{FF2B5EF4-FFF2-40B4-BE49-F238E27FC236}">
                <a16:creationId xmlns:a16="http://schemas.microsoft.com/office/drawing/2014/main" id="{2BE68F9E-6D02-35E1-595D-2DB25CB24726}"/>
              </a:ext>
            </a:extLst>
          </p:cNvPr>
          <p:cNvPicPr>
            <a:picLocks noChangeAspect="1"/>
          </p:cNvPicPr>
          <p:nvPr/>
        </p:nvPicPr>
        <p:blipFill>
          <a:blip r:embed="rId2"/>
          <a:stretch>
            <a:fillRect/>
          </a:stretch>
        </p:blipFill>
        <p:spPr>
          <a:xfrm>
            <a:off x="369785" y="500977"/>
            <a:ext cx="5782590" cy="4368784"/>
          </a:xfrm>
          <a:prstGeom prst="rect">
            <a:avLst/>
          </a:prstGeom>
        </p:spPr>
      </p:pic>
      <p:pic>
        <p:nvPicPr>
          <p:cNvPr id="5" name="Picture 4" descr="A screenshot of a graph&#10;&#10;Description automatically generated">
            <a:extLst>
              <a:ext uri="{FF2B5EF4-FFF2-40B4-BE49-F238E27FC236}">
                <a16:creationId xmlns:a16="http://schemas.microsoft.com/office/drawing/2014/main" id="{83B3AC84-AC04-8CF3-222A-30151DB17CD2}"/>
              </a:ext>
            </a:extLst>
          </p:cNvPr>
          <p:cNvPicPr>
            <a:picLocks noChangeAspect="1"/>
          </p:cNvPicPr>
          <p:nvPr/>
        </p:nvPicPr>
        <p:blipFill>
          <a:blip r:embed="rId3"/>
          <a:stretch>
            <a:fillRect/>
          </a:stretch>
        </p:blipFill>
        <p:spPr>
          <a:xfrm>
            <a:off x="5712867" y="500977"/>
            <a:ext cx="5782590" cy="4386792"/>
          </a:xfrm>
          <a:prstGeom prst="rect">
            <a:avLst/>
          </a:prstGeom>
        </p:spPr>
      </p:pic>
      <p:sp>
        <p:nvSpPr>
          <p:cNvPr id="6" name="TextBox 5">
            <a:extLst>
              <a:ext uri="{FF2B5EF4-FFF2-40B4-BE49-F238E27FC236}">
                <a16:creationId xmlns:a16="http://schemas.microsoft.com/office/drawing/2014/main" id="{920EEABE-4311-C41E-065E-DA153DB1D2F0}"/>
              </a:ext>
            </a:extLst>
          </p:cNvPr>
          <p:cNvSpPr txBox="1"/>
          <p:nvPr/>
        </p:nvSpPr>
        <p:spPr>
          <a:xfrm>
            <a:off x="381766" y="5104710"/>
            <a:ext cx="10948087" cy="1169551"/>
          </a:xfrm>
          <a:prstGeom prst="rect">
            <a:avLst/>
          </a:prstGeom>
          <a:noFill/>
        </p:spPr>
        <p:txBody>
          <a:bodyPr wrap="square" rtlCol="0">
            <a:spAutoFit/>
          </a:bodyPr>
          <a:lstStyle/>
          <a:p>
            <a:r>
              <a:rPr lang="en-US" sz="1400" b="1" dirty="0">
                <a:latin typeface="Calibri" panose="020F0502020204030204" pitchFamily="34" charset="0"/>
                <a:cs typeface="Calibri" panose="020F0502020204030204" pitchFamily="34" charset="0"/>
              </a:rPr>
              <a:t>Supplementary Figure 4.</a:t>
            </a:r>
            <a:r>
              <a:rPr lang="en-US" sz="1400" dirty="0">
                <a:latin typeface="Calibri" panose="020F0502020204030204" pitchFamily="34" charset="0"/>
                <a:cs typeface="Calibri" panose="020F0502020204030204" pitchFamily="34" charset="0"/>
              </a:rPr>
              <a:t> Principal component analysis showing metabolomic profile patterns across different metabolic groups in (A) plasma and (B) muscle. The plot shows correlations between the first five principal components and metabolic status categories. Correlation matrices present Pearson coefficients between principal component pairs for overall correlation (Corr) and stratified by metabolic status (L, </a:t>
            </a:r>
            <a:r>
              <a:rPr lang="en-US" sz="1400" dirty="0" err="1">
                <a:latin typeface="Calibri" panose="020F0502020204030204" pitchFamily="34" charset="0"/>
                <a:cs typeface="Calibri" panose="020F0502020204030204" pitchFamily="34" charset="0"/>
              </a:rPr>
              <a:t>OvOb</a:t>
            </a:r>
            <a:r>
              <a:rPr lang="en-US" sz="1400" dirty="0">
                <a:latin typeface="Calibri" panose="020F0502020204030204" pitchFamily="34" charset="0"/>
                <a:cs typeface="Calibri" panose="020F0502020204030204" pitchFamily="34" charset="0"/>
              </a:rPr>
              <a:t>, T2D). Statistical significance is indicated by asterisks: * p &lt; 0.05, ** p &lt; 0.01, *** p &lt; 0.001.</a:t>
            </a:r>
          </a:p>
          <a:p>
            <a:r>
              <a:rPr lang="en-US" sz="1400" b="1" dirty="0">
                <a:latin typeface="Calibri" panose="020F0502020204030204" pitchFamily="34" charset="0"/>
                <a:cs typeface="Calibri" panose="020F0502020204030204" pitchFamily="34" charset="0"/>
              </a:rPr>
              <a:t> </a:t>
            </a:r>
            <a:endParaRPr lang="en-US" sz="1400"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B0C2E2E4-35CE-1715-4C19-821DA8361F81}"/>
              </a:ext>
            </a:extLst>
          </p:cNvPr>
          <p:cNvSpPr txBox="1"/>
          <p:nvPr/>
        </p:nvSpPr>
        <p:spPr>
          <a:xfrm>
            <a:off x="97915" y="406402"/>
            <a:ext cx="327334" cy="369332"/>
          </a:xfrm>
          <a:prstGeom prst="rect">
            <a:avLst/>
          </a:prstGeom>
          <a:noFill/>
        </p:spPr>
        <p:txBody>
          <a:bodyPr wrap="none" rtlCol="0">
            <a:spAutoFit/>
          </a:bodyPr>
          <a:lstStyle/>
          <a:p>
            <a:r>
              <a:rPr lang="en-US" b="1" dirty="0"/>
              <a:t>A</a:t>
            </a:r>
          </a:p>
        </p:txBody>
      </p:sp>
      <p:sp>
        <p:nvSpPr>
          <p:cNvPr id="8" name="TextBox 7">
            <a:extLst>
              <a:ext uri="{FF2B5EF4-FFF2-40B4-BE49-F238E27FC236}">
                <a16:creationId xmlns:a16="http://schemas.microsoft.com/office/drawing/2014/main" id="{5F20C30A-2AC0-D432-BAED-FF5E38C885BE}"/>
              </a:ext>
            </a:extLst>
          </p:cNvPr>
          <p:cNvSpPr txBox="1"/>
          <p:nvPr/>
        </p:nvSpPr>
        <p:spPr>
          <a:xfrm>
            <a:off x="5432828" y="406402"/>
            <a:ext cx="327334" cy="369332"/>
          </a:xfrm>
          <a:prstGeom prst="rect">
            <a:avLst/>
          </a:prstGeom>
          <a:noFill/>
        </p:spPr>
        <p:txBody>
          <a:bodyPr wrap="none" rtlCol="0">
            <a:spAutoFit/>
          </a:bodyPr>
          <a:lstStyle/>
          <a:p>
            <a:r>
              <a:rPr lang="en-US" b="1" dirty="0"/>
              <a:t>B</a:t>
            </a:r>
          </a:p>
        </p:txBody>
      </p:sp>
    </p:spTree>
    <p:extLst>
      <p:ext uri="{BB962C8B-B14F-4D97-AF65-F5344CB8AC3E}">
        <p14:creationId xmlns:p14="http://schemas.microsoft.com/office/powerpoint/2010/main" val="26030112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graph&#10;&#10;Description automatically generated">
            <a:extLst>
              <a:ext uri="{FF2B5EF4-FFF2-40B4-BE49-F238E27FC236}">
                <a16:creationId xmlns:a16="http://schemas.microsoft.com/office/drawing/2014/main" id="{EB316755-CADF-638E-611F-010C465F965A}"/>
              </a:ext>
            </a:extLst>
          </p:cNvPr>
          <p:cNvPicPr>
            <a:picLocks noChangeAspect="1"/>
          </p:cNvPicPr>
          <p:nvPr/>
        </p:nvPicPr>
        <p:blipFill>
          <a:blip r:embed="rId3"/>
          <a:stretch>
            <a:fillRect/>
          </a:stretch>
        </p:blipFill>
        <p:spPr>
          <a:xfrm>
            <a:off x="400686" y="494272"/>
            <a:ext cx="5619615" cy="4288979"/>
          </a:xfrm>
          <a:prstGeom prst="rect">
            <a:avLst/>
          </a:prstGeom>
        </p:spPr>
      </p:pic>
      <p:pic>
        <p:nvPicPr>
          <p:cNvPr id="9" name="Picture 8" descr="A screenshot of a graph&#10;&#10;Description automatically generated">
            <a:extLst>
              <a:ext uri="{FF2B5EF4-FFF2-40B4-BE49-F238E27FC236}">
                <a16:creationId xmlns:a16="http://schemas.microsoft.com/office/drawing/2014/main" id="{8D28DA8E-A240-3080-F642-7DCD1BAEDE38}"/>
              </a:ext>
            </a:extLst>
          </p:cNvPr>
          <p:cNvPicPr>
            <a:picLocks noChangeAspect="1"/>
          </p:cNvPicPr>
          <p:nvPr/>
        </p:nvPicPr>
        <p:blipFill>
          <a:blip r:embed="rId4"/>
          <a:stretch>
            <a:fillRect/>
          </a:stretch>
        </p:blipFill>
        <p:spPr>
          <a:xfrm>
            <a:off x="5700585" y="494272"/>
            <a:ext cx="5687077" cy="4288980"/>
          </a:xfrm>
          <a:prstGeom prst="rect">
            <a:avLst/>
          </a:prstGeom>
        </p:spPr>
      </p:pic>
      <p:sp>
        <p:nvSpPr>
          <p:cNvPr id="11" name="TextBox 10">
            <a:extLst>
              <a:ext uri="{FF2B5EF4-FFF2-40B4-BE49-F238E27FC236}">
                <a16:creationId xmlns:a16="http://schemas.microsoft.com/office/drawing/2014/main" id="{0764C374-82D4-9F3A-38E0-26E48F8BBC67}"/>
              </a:ext>
            </a:extLst>
          </p:cNvPr>
          <p:cNvSpPr txBox="1"/>
          <p:nvPr/>
        </p:nvSpPr>
        <p:spPr>
          <a:xfrm>
            <a:off x="314188" y="4958832"/>
            <a:ext cx="10856320" cy="1077218"/>
          </a:xfrm>
          <a:prstGeom prst="rect">
            <a:avLst/>
          </a:prstGeom>
          <a:noFill/>
        </p:spPr>
        <p:txBody>
          <a:bodyPr wrap="square">
            <a:spAutoFit/>
          </a:bodyPr>
          <a:lstStyle/>
          <a:p>
            <a:r>
              <a:rPr lang="en-US" sz="1600" b="1" dirty="0">
                <a:latin typeface="Calibri" panose="020F0502020204030204" pitchFamily="34" charset="0"/>
                <a:cs typeface="Calibri" panose="020F0502020204030204" pitchFamily="34" charset="0"/>
              </a:rPr>
              <a:t>Supplementary Figure 5.</a:t>
            </a:r>
            <a:r>
              <a:rPr lang="en-US" sz="1600" dirty="0">
                <a:latin typeface="Calibri" panose="020F0502020204030204" pitchFamily="34" charset="0"/>
                <a:cs typeface="Calibri" panose="020F0502020204030204" pitchFamily="34" charset="0"/>
              </a:rPr>
              <a:t> Principal component analysis (PCA) displaying relationships between metabolomic profiles and percentage of body fat (PCBF) in (A) plasma and (B) muscle. The plot shows Pearson correlations between the first five principal components and PCBF.</a:t>
            </a:r>
          </a:p>
          <a:p>
            <a:r>
              <a:rPr lang="en-US" sz="1600" b="1" dirty="0">
                <a:latin typeface="Calibri" panose="020F0502020204030204" pitchFamily="34" charset="0"/>
                <a:cs typeface="Calibri" panose="020F0502020204030204" pitchFamily="34" charset="0"/>
              </a:rPr>
              <a:t> </a:t>
            </a:r>
            <a:endParaRPr lang="en-US" sz="1600" dirty="0">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DA020AED-4B7C-98A5-C652-EABA6FE77772}"/>
              </a:ext>
            </a:extLst>
          </p:cNvPr>
          <p:cNvSpPr txBox="1"/>
          <p:nvPr/>
        </p:nvSpPr>
        <p:spPr>
          <a:xfrm>
            <a:off x="97915" y="406402"/>
            <a:ext cx="327334" cy="369332"/>
          </a:xfrm>
          <a:prstGeom prst="rect">
            <a:avLst/>
          </a:prstGeom>
          <a:noFill/>
        </p:spPr>
        <p:txBody>
          <a:bodyPr wrap="none" rtlCol="0">
            <a:spAutoFit/>
          </a:bodyPr>
          <a:lstStyle/>
          <a:p>
            <a:r>
              <a:rPr lang="en-US" b="1" dirty="0"/>
              <a:t>A</a:t>
            </a:r>
          </a:p>
        </p:txBody>
      </p:sp>
      <p:sp>
        <p:nvSpPr>
          <p:cNvPr id="13" name="TextBox 12">
            <a:extLst>
              <a:ext uri="{FF2B5EF4-FFF2-40B4-BE49-F238E27FC236}">
                <a16:creationId xmlns:a16="http://schemas.microsoft.com/office/drawing/2014/main" id="{C7B48D92-1205-2700-4925-1DDFCEC8AFA6}"/>
              </a:ext>
            </a:extLst>
          </p:cNvPr>
          <p:cNvSpPr txBox="1"/>
          <p:nvPr/>
        </p:nvSpPr>
        <p:spPr>
          <a:xfrm>
            <a:off x="5432828" y="406402"/>
            <a:ext cx="327334" cy="369332"/>
          </a:xfrm>
          <a:prstGeom prst="rect">
            <a:avLst/>
          </a:prstGeom>
          <a:noFill/>
        </p:spPr>
        <p:txBody>
          <a:bodyPr wrap="none" rtlCol="0">
            <a:spAutoFit/>
          </a:bodyPr>
          <a:lstStyle/>
          <a:p>
            <a:r>
              <a:rPr lang="en-US" b="1" dirty="0"/>
              <a:t>B</a:t>
            </a:r>
          </a:p>
        </p:txBody>
      </p:sp>
    </p:spTree>
    <p:extLst>
      <p:ext uri="{BB962C8B-B14F-4D97-AF65-F5344CB8AC3E}">
        <p14:creationId xmlns:p14="http://schemas.microsoft.com/office/powerpoint/2010/main" val="2416328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graph&#10;&#10;Description automatically generated">
            <a:extLst>
              <a:ext uri="{FF2B5EF4-FFF2-40B4-BE49-F238E27FC236}">
                <a16:creationId xmlns:a16="http://schemas.microsoft.com/office/drawing/2014/main" id="{5B424F0F-B934-7AD7-DF86-A9E1A09CBC1F}"/>
              </a:ext>
            </a:extLst>
          </p:cNvPr>
          <p:cNvPicPr>
            <a:picLocks noChangeAspect="1"/>
          </p:cNvPicPr>
          <p:nvPr/>
        </p:nvPicPr>
        <p:blipFill>
          <a:blip r:embed="rId2"/>
          <a:stretch>
            <a:fillRect/>
          </a:stretch>
        </p:blipFill>
        <p:spPr>
          <a:xfrm>
            <a:off x="315994" y="234779"/>
            <a:ext cx="6025191" cy="4609070"/>
          </a:xfrm>
          <a:prstGeom prst="rect">
            <a:avLst/>
          </a:prstGeom>
        </p:spPr>
      </p:pic>
      <p:pic>
        <p:nvPicPr>
          <p:cNvPr id="5" name="Picture 4" descr="A screenshot of a computer screen&#10;&#10;Description automatically generated">
            <a:extLst>
              <a:ext uri="{FF2B5EF4-FFF2-40B4-BE49-F238E27FC236}">
                <a16:creationId xmlns:a16="http://schemas.microsoft.com/office/drawing/2014/main" id="{51E555EE-31A2-8FF3-EC10-CD846457FF7D}"/>
              </a:ext>
            </a:extLst>
          </p:cNvPr>
          <p:cNvPicPr>
            <a:picLocks noChangeAspect="1"/>
          </p:cNvPicPr>
          <p:nvPr/>
        </p:nvPicPr>
        <p:blipFill>
          <a:blip r:embed="rId3"/>
          <a:stretch>
            <a:fillRect/>
          </a:stretch>
        </p:blipFill>
        <p:spPr>
          <a:xfrm>
            <a:off x="5946233" y="234779"/>
            <a:ext cx="6119455" cy="4609070"/>
          </a:xfrm>
          <a:prstGeom prst="rect">
            <a:avLst/>
          </a:prstGeom>
        </p:spPr>
      </p:pic>
      <p:sp>
        <p:nvSpPr>
          <p:cNvPr id="6" name="TextBox 5">
            <a:extLst>
              <a:ext uri="{FF2B5EF4-FFF2-40B4-BE49-F238E27FC236}">
                <a16:creationId xmlns:a16="http://schemas.microsoft.com/office/drawing/2014/main" id="{F4DA0F0C-CE48-CE70-9025-D4F0D3F51C8A}"/>
              </a:ext>
            </a:extLst>
          </p:cNvPr>
          <p:cNvSpPr txBox="1"/>
          <p:nvPr/>
        </p:nvSpPr>
        <p:spPr>
          <a:xfrm>
            <a:off x="314187" y="4958833"/>
            <a:ext cx="11264093" cy="1015663"/>
          </a:xfrm>
          <a:prstGeom prst="rect">
            <a:avLst/>
          </a:prstGeom>
          <a:noFill/>
        </p:spPr>
        <p:txBody>
          <a:bodyPr wrap="square">
            <a:spAutoFit/>
          </a:bodyPr>
          <a:lstStyle/>
          <a:p>
            <a:r>
              <a:rPr lang="en-US" sz="1500" b="1" dirty="0">
                <a:latin typeface="Calibri" panose="020F0502020204030204" pitchFamily="34" charset="0"/>
                <a:cs typeface="Calibri" panose="020F0502020204030204" pitchFamily="34" charset="0"/>
              </a:rPr>
              <a:t>Supplementary Figure 6.</a:t>
            </a:r>
            <a:r>
              <a:rPr lang="en-US" sz="1500" dirty="0">
                <a:latin typeface="Calibri" panose="020F0502020204030204" pitchFamily="34" charset="0"/>
                <a:cs typeface="Calibri" panose="020F0502020204030204" pitchFamily="34" charset="0"/>
              </a:rPr>
              <a:t> Principal component analysis (PCA) illustrating associations between metabolomic profiles and visceral adiposity volume in (A) plasma and (B) muscle. The plot shows Pearson correlations between the first five principal components and visceral adiposity volume (</a:t>
            </a:r>
            <a:r>
              <a:rPr lang="en-US" sz="1500" dirty="0" err="1">
                <a:latin typeface="Calibri" panose="020F0502020204030204" pitchFamily="34" charset="0"/>
                <a:cs typeface="Calibri" panose="020F0502020204030204" pitchFamily="34" charset="0"/>
              </a:rPr>
              <a:t>viscfatvol</a:t>
            </a:r>
            <a:r>
              <a:rPr lang="en-US" sz="1500" dirty="0">
                <a:latin typeface="Calibri" panose="020F0502020204030204" pitchFamily="34" charset="0"/>
                <a:cs typeface="Calibri" panose="020F0502020204030204" pitchFamily="34" charset="0"/>
              </a:rPr>
              <a:t>).</a:t>
            </a:r>
          </a:p>
          <a:p>
            <a:r>
              <a:rPr lang="en-US" sz="1500" b="1" dirty="0">
                <a:latin typeface="Calibri" panose="020F0502020204030204" pitchFamily="34" charset="0"/>
                <a:cs typeface="Calibri" panose="020F0502020204030204" pitchFamily="34" charset="0"/>
              </a:rPr>
              <a:t> </a:t>
            </a:r>
            <a:endParaRPr lang="en-US" sz="1500"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2C9FAFC8-F4ED-EC98-3544-E6A85F33122D}"/>
              </a:ext>
            </a:extLst>
          </p:cNvPr>
          <p:cNvSpPr txBox="1"/>
          <p:nvPr/>
        </p:nvSpPr>
        <p:spPr>
          <a:xfrm>
            <a:off x="110270" y="208691"/>
            <a:ext cx="327334" cy="369332"/>
          </a:xfrm>
          <a:prstGeom prst="rect">
            <a:avLst/>
          </a:prstGeom>
          <a:noFill/>
        </p:spPr>
        <p:txBody>
          <a:bodyPr wrap="none" rtlCol="0">
            <a:spAutoFit/>
          </a:bodyPr>
          <a:lstStyle/>
          <a:p>
            <a:r>
              <a:rPr lang="en-US" b="1" dirty="0"/>
              <a:t>A</a:t>
            </a:r>
          </a:p>
        </p:txBody>
      </p:sp>
      <p:sp>
        <p:nvSpPr>
          <p:cNvPr id="8" name="TextBox 7">
            <a:extLst>
              <a:ext uri="{FF2B5EF4-FFF2-40B4-BE49-F238E27FC236}">
                <a16:creationId xmlns:a16="http://schemas.microsoft.com/office/drawing/2014/main" id="{50E07E22-49DF-181D-2C73-E9BD3E7C7240}"/>
              </a:ext>
            </a:extLst>
          </p:cNvPr>
          <p:cNvSpPr txBox="1"/>
          <p:nvPr/>
        </p:nvSpPr>
        <p:spPr>
          <a:xfrm>
            <a:off x="5642895" y="159263"/>
            <a:ext cx="327334" cy="369332"/>
          </a:xfrm>
          <a:prstGeom prst="rect">
            <a:avLst/>
          </a:prstGeom>
          <a:noFill/>
        </p:spPr>
        <p:txBody>
          <a:bodyPr wrap="none" rtlCol="0">
            <a:spAutoFit/>
          </a:bodyPr>
          <a:lstStyle/>
          <a:p>
            <a:r>
              <a:rPr lang="en-US" b="1" dirty="0"/>
              <a:t>B</a:t>
            </a:r>
          </a:p>
        </p:txBody>
      </p:sp>
    </p:spTree>
    <p:extLst>
      <p:ext uri="{BB962C8B-B14F-4D97-AF65-F5344CB8AC3E}">
        <p14:creationId xmlns:p14="http://schemas.microsoft.com/office/powerpoint/2010/main" val="35871326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6C69114-3472-7311-178B-79B551814A53}"/>
              </a:ext>
            </a:extLst>
          </p:cNvPr>
          <p:cNvPicPr>
            <a:picLocks noChangeAspect="1"/>
          </p:cNvPicPr>
          <p:nvPr/>
        </p:nvPicPr>
        <p:blipFill>
          <a:blip r:embed="rId3"/>
          <a:stretch>
            <a:fillRect/>
          </a:stretch>
        </p:blipFill>
        <p:spPr>
          <a:xfrm>
            <a:off x="700487" y="450248"/>
            <a:ext cx="2402362" cy="2420771"/>
          </a:xfrm>
          <a:prstGeom prst="rect">
            <a:avLst/>
          </a:prstGeom>
        </p:spPr>
      </p:pic>
      <p:graphicFrame>
        <p:nvGraphicFramePr>
          <p:cNvPr id="6" name="Table 5">
            <a:extLst>
              <a:ext uri="{FF2B5EF4-FFF2-40B4-BE49-F238E27FC236}">
                <a16:creationId xmlns:a16="http://schemas.microsoft.com/office/drawing/2014/main" id="{570CC1D6-D6F7-267C-FB39-504EC5323D49}"/>
              </a:ext>
            </a:extLst>
          </p:cNvPr>
          <p:cNvGraphicFramePr>
            <a:graphicFrameLocks noGrp="1"/>
          </p:cNvGraphicFramePr>
          <p:nvPr>
            <p:extLst>
              <p:ext uri="{D42A27DB-BD31-4B8C-83A1-F6EECF244321}">
                <p14:modId xmlns:p14="http://schemas.microsoft.com/office/powerpoint/2010/main" val="1400208112"/>
              </p:ext>
            </p:extLst>
          </p:nvPr>
        </p:nvGraphicFramePr>
        <p:xfrm>
          <a:off x="3073912" y="725015"/>
          <a:ext cx="665552" cy="1295400"/>
        </p:xfrm>
        <a:graphic>
          <a:graphicData uri="http://schemas.openxmlformats.org/drawingml/2006/table">
            <a:tbl>
              <a:tblPr/>
              <a:tblGrid>
                <a:gridCol w="665552">
                  <a:extLst>
                    <a:ext uri="{9D8B030D-6E8A-4147-A177-3AD203B41FA5}">
                      <a16:colId xmlns:a16="http://schemas.microsoft.com/office/drawing/2014/main" val="1451234499"/>
                    </a:ext>
                  </a:extLst>
                </a:gridCol>
              </a:tblGrid>
              <a:tr h="0">
                <a:tc>
                  <a:txBody>
                    <a:bodyPr/>
                    <a:lstStyle/>
                    <a:p>
                      <a:pPr algn="l" fontAlgn="t"/>
                      <a:r>
                        <a:rPr lang="en-US" sz="800" dirty="0">
                          <a:solidFill>
                            <a:srgbClr val="333333"/>
                          </a:solidFill>
                          <a:effectLst/>
                          <a:latin typeface="Arial" panose="020B0604020202020204" pitchFamily="34" charset="0"/>
                        </a:rPr>
                        <a:t>TG(50:0)</a:t>
                      </a:r>
                    </a:p>
                    <a:p>
                      <a:pPr algn="l" fontAlgn="t"/>
                      <a:r>
                        <a:rPr lang="en-US" sz="800" dirty="0">
                          <a:solidFill>
                            <a:srgbClr val="333333"/>
                          </a:solidFill>
                          <a:effectLst/>
                          <a:latin typeface="Arial" panose="020B0604020202020204" pitchFamily="34" charset="0"/>
                        </a:rPr>
                        <a:t>TG(56:1) </a:t>
                      </a:r>
                    </a:p>
                    <a:p>
                      <a:pPr algn="l" fontAlgn="t"/>
                      <a:r>
                        <a:rPr lang="en-US" sz="800" dirty="0">
                          <a:solidFill>
                            <a:srgbClr val="333333"/>
                          </a:solidFill>
                          <a:effectLst/>
                          <a:latin typeface="Arial" panose="020B0604020202020204" pitchFamily="34" charset="0"/>
                        </a:rPr>
                        <a:t>TG(56:2) </a:t>
                      </a:r>
                    </a:p>
                    <a:p>
                      <a:pPr marL="0" marR="0" lvl="0" indent="0" algn="l" defTabSz="914400" rtl="0" eaLnBrk="1" fontAlgn="t" latinLnBrk="0" hangingPunct="1">
                        <a:lnSpc>
                          <a:spcPct val="100000"/>
                        </a:lnSpc>
                        <a:spcBef>
                          <a:spcPts val="0"/>
                        </a:spcBef>
                        <a:spcAft>
                          <a:spcPts val="0"/>
                        </a:spcAft>
                        <a:buClrTx/>
                        <a:buSzTx/>
                        <a:buFontTx/>
                        <a:buNone/>
                        <a:tabLst/>
                        <a:defRPr/>
                      </a:pPr>
                      <a:r>
                        <a:rPr lang="en-US" sz="800" dirty="0">
                          <a:solidFill>
                            <a:srgbClr val="333333"/>
                          </a:solidFill>
                          <a:effectLst/>
                          <a:latin typeface="Arial" panose="020B0604020202020204" pitchFamily="34" charset="0"/>
                        </a:rPr>
                        <a:t>TG(55:2) </a:t>
                      </a:r>
                    </a:p>
                    <a:p>
                      <a:pPr marL="0" marR="0" lvl="0" indent="0" algn="l" defTabSz="914400" rtl="0" eaLnBrk="1" fontAlgn="t" latinLnBrk="0" hangingPunct="1">
                        <a:lnSpc>
                          <a:spcPct val="100000"/>
                        </a:lnSpc>
                        <a:spcBef>
                          <a:spcPts val="0"/>
                        </a:spcBef>
                        <a:spcAft>
                          <a:spcPts val="0"/>
                        </a:spcAft>
                        <a:buClrTx/>
                        <a:buSzTx/>
                        <a:buFontTx/>
                        <a:buNone/>
                        <a:tabLst/>
                        <a:defRPr/>
                      </a:pPr>
                      <a:r>
                        <a:rPr lang="en-US" sz="800" dirty="0">
                          <a:solidFill>
                            <a:srgbClr val="333333"/>
                          </a:solidFill>
                          <a:effectLst/>
                          <a:latin typeface="Arial" panose="020B0604020202020204" pitchFamily="34" charset="0"/>
                        </a:rPr>
                        <a:t>TG(56:4)</a:t>
                      </a:r>
                    </a:p>
                    <a:p>
                      <a:pPr marL="0" marR="0" lvl="0" indent="0" algn="l" defTabSz="914400" rtl="0" eaLnBrk="1" fontAlgn="t" latinLnBrk="0" hangingPunct="1">
                        <a:lnSpc>
                          <a:spcPct val="100000"/>
                        </a:lnSpc>
                        <a:spcBef>
                          <a:spcPts val="0"/>
                        </a:spcBef>
                        <a:spcAft>
                          <a:spcPts val="0"/>
                        </a:spcAft>
                        <a:buClrTx/>
                        <a:buSzTx/>
                        <a:buFontTx/>
                        <a:buNone/>
                        <a:tabLst/>
                        <a:defRPr/>
                      </a:pPr>
                      <a:r>
                        <a:rPr lang="en-US" sz="800" dirty="0">
                          <a:solidFill>
                            <a:srgbClr val="333333"/>
                          </a:solidFill>
                          <a:effectLst/>
                          <a:latin typeface="Arial" panose="020B0604020202020204" pitchFamily="34" charset="0"/>
                        </a:rPr>
                        <a:t>TG(54:6) </a:t>
                      </a:r>
                    </a:p>
                    <a:p>
                      <a:pPr algn="l" fontAlgn="t"/>
                      <a:r>
                        <a:rPr lang="en-US" sz="800" dirty="0">
                          <a:solidFill>
                            <a:srgbClr val="333333"/>
                          </a:solidFill>
                          <a:effectLst/>
                          <a:latin typeface="Arial" panose="020B0604020202020204" pitchFamily="34" charset="0"/>
                        </a:rPr>
                        <a:t>TG(56:7) </a:t>
                      </a:r>
                    </a:p>
                    <a:p>
                      <a:pPr algn="l" fontAlgn="t"/>
                      <a:r>
                        <a:rPr lang="en-US" sz="800" dirty="0">
                          <a:solidFill>
                            <a:srgbClr val="333333"/>
                          </a:solidFill>
                          <a:effectLst/>
                          <a:latin typeface="Arial" panose="020B0604020202020204" pitchFamily="34" charset="0"/>
                        </a:rPr>
                        <a:t>TG(58:7) </a:t>
                      </a:r>
                    </a:p>
                    <a:p>
                      <a:pPr algn="l" fontAlgn="t"/>
                      <a:r>
                        <a:rPr lang="en-US" sz="800" dirty="0">
                          <a:solidFill>
                            <a:srgbClr val="333333"/>
                          </a:solidFill>
                          <a:effectLst/>
                          <a:latin typeface="Arial" panose="020B0604020202020204" pitchFamily="34" charset="0"/>
                        </a:rPr>
                        <a:t>PE(36:1)</a:t>
                      </a:r>
                    </a:p>
                    <a:p>
                      <a:pPr algn="l" fontAlgn="t"/>
                      <a:r>
                        <a:rPr lang="en-US" sz="800" dirty="0">
                          <a:solidFill>
                            <a:srgbClr val="333333"/>
                          </a:solidFill>
                          <a:effectLst/>
                          <a:latin typeface="Arial" panose="020B0604020202020204" pitchFamily="34" charset="0"/>
                        </a:rPr>
                        <a:t>DG(32:0) </a:t>
                      </a:r>
                    </a:p>
                  </a:txBody>
                  <a:tcPr marL="38100" marR="38100" marT="38100" marB="38100">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30284560"/>
                  </a:ext>
                </a:extLst>
              </a:tr>
            </a:tbl>
          </a:graphicData>
        </a:graphic>
      </p:graphicFrame>
      <p:sp>
        <p:nvSpPr>
          <p:cNvPr id="8" name="TextBox 7">
            <a:extLst>
              <a:ext uri="{FF2B5EF4-FFF2-40B4-BE49-F238E27FC236}">
                <a16:creationId xmlns:a16="http://schemas.microsoft.com/office/drawing/2014/main" id="{0426E024-67E7-92A6-76E1-4D0B5F3A5579}"/>
              </a:ext>
            </a:extLst>
          </p:cNvPr>
          <p:cNvSpPr txBox="1"/>
          <p:nvPr/>
        </p:nvSpPr>
        <p:spPr>
          <a:xfrm>
            <a:off x="2623901" y="2132355"/>
            <a:ext cx="4118195" cy="1477328"/>
          </a:xfrm>
          <a:prstGeom prst="rect">
            <a:avLst/>
          </a:prstGeom>
          <a:noFill/>
        </p:spPr>
        <p:txBody>
          <a:bodyPr wrap="square" rtlCol="0">
            <a:spAutoFit/>
          </a:bodyPr>
          <a:lstStyle/>
          <a:p>
            <a:r>
              <a:rPr lang="en-US" sz="900" b="1" dirty="0">
                <a:latin typeface="Arial" panose="020B0604020202020204" pitchFamily="34" charset="0"/>
                <a:cs typeface="Arial" panose="020B0604020202020204" pitchFamily="34" charset="0"/>
              </a:rPr>
              <a:t>TAGs: </a:t>
            </a:r>
            <a:r>
              <a:rPr lang="en-US" sz="900" dirty="0">
                <a:latin typeface="Arial" panose="020B0604020202020204" pitchFamily="34" charset="0"/>
                <a:cs typeface="Arial" panose="020B0604020202020204" pitchFamily="34" charset="0"/>
              </a:rPr>
              <a:t>TG(46:4), TG(47:2)</a:t>
            </a:r>
          </a:p>
          <a:p>
            <a:r>
              <a:rPr lang="en-US" sz="900" b="1" dirty="0">
                <a:latin typeface="Arial" panose="020B0604020202020204" pitchFamily="34" charset="0"/>
                <a:cs typeface="Arial" panose="020B0604020202020204" pitchFamily="34" charset="0"/>
              </a:rPr>
              <a:t>LPEs:</a:t>
            </a:r>
            <a:r>
              <a:rPr lang="en-US" sz="900" dirty="0">
                <a:latin typeface="Arial" panose="020B0604020202020204" pitchFamily="34" charset="0"/>
                <a:cs typeface="Arial" panose="020B0604020202020204" pitchFamily="34" charset="0"/>
              </a:rPr>
              <a:t> LPE(18:3), LPE(20:4), LPE(22:6)</a:t>
            </a:r>
          </a:p>
          <a:p>
            <a:r>
              <a:rPr lang="en-US" sz="900" b="1" dirty="0">
                <a:latin typeface="Arial" panose="020B0604020202020204" pitchFamily="34" charset="0"/>
                <a:cs typeface="Arial" panose="020B0604020202020204" pitchFamily="34" charset="0"/>
              </a:rPr>
              <a:t>PEs:</a:t>
            </a:r>
            <a:r>
              <a:rPr lang="en-US" sz="900" dirty="0">
                <a:latin typeface="Arial" panose="020B0604020202020204" pitchFamily="34" charset="0"/>
                <a:cs typeface="Arial" panose="020B0604020202020204" pitchFamily="34" charset="0"/>
              </a:rPr>
              <a:t> PE(36:4), PE(36:2), PE(34:2), PE(36:3)</a:t>
            </a:r>
          </a:p>
          <a:p>
            <a:r>
              <a:rPr lang="en-US" sz="900" b="1" dirty="0">
                <a:latin typeface="Arial" panose="020B0604020202020204" pitchFamily="34" charset="0"/>
                <a:cs typeface="Arial" panose="020B0604020202020204" pitchFamily="34" charset="0"/>
              </a:rPr>
              <a:t>Sphingolipids:</a:t>
            </a:r>
            <a:r>
              <a:rPr lang="en-US" sz="900" dirty="0">
                <a:latin typeface="Arial" panose="020B0604020202020204" pitchFamily="34" charset="0"/>
                <a:cs typeface="Arial" panose="020B0604020202020204" pitchFamily="34" charset="0"/>
              </a:rPr>
              <a:t> SM(d18:1/14:0), </a:t>
            </a:r>
            <a:r>
              <a:rPr lang="en-US" sz="900" dirty="0" err="1">
                <a:latin typeface="Arial" panose="020B0604020202020204" pitchFamily="34" charset="0"/>
                <a:cs typeface="Arial" panose="020B0604020202020204" pitchFamily="34" charset="0"/>
              </a:rPr>
              <a:t>Cer</a:t>
            </a:r>
            <a:r>
              <a:rPr lang="en-US" sz="900" dirty="0">
                <a:latin typeface="Arial" panose="020B0604020202020204" pitchFamily="34" charset="0"/>
                <a:cs typeface="Arial" panose="020B0604020202020204" pitchFamily="34" charset="0"/>
              </a:rPr>
              <a:t>(d18:1/24:1)</a:t>
            </a:r>
          </a:p>
          <a:p>
            <a:r>
              <a:rPr lang="en-US" sz="900" b="1" dirty="0">
                <a:latin typeface="Arial" panose="020B0604020202020204" pitchFamily="34" charset="0"/>
                <a:cs typeface="Arial" panose="020B0604020202020204" pitchFamily="34" charset="0"/>
              </a:rPr>
              <a:t>Carnitines:</a:t>
            </a:r>
            <a:r>
              <a:rPr lang="en-US" sz="900" dirty="0">
                <a:latin typeface="Arial" panose="020B0604020202020204" pitchFamily="34" charset="0"/>
                <a:cs typeface="Arial" panose="020B0604020202020204" pitchFamily="34" charset="0"/>
              </a:rPr>
              <a:t> Multiple carnitines, including C2, C4-OH, and long-chain variants.</a:t>
            </a:r>
          </a:p>
          <a:p>
            <a:r>
              <a:rPr lang="en-US" sz="900" b="1" dirty="0">
                <a:latin typeface="Arial" panose="020B0604020202020204" pitchFamily="34" charset="0"/>
                <a:cs typeface="Arial" panose="020B0604020202020204" pitchFamily="34" charset="0"/>
              </a:rPr>
              <a:t>Fatty Acids:</a:t>
            </a:r>
            <a:r>
              <a:rPr lang="en-US" sz="900" dirty="0">
                <a:latin typeface="Arial" panose="020B0604020202020204" pitchFamily="34" charset="0"/>
                <a:cs typeface="Arial" panose="020B0604020202020204" pitchFamily="34" charset="0"/>
              </a:rPr>
              <a:t> Saturated, monounsaturated, and polyunsaturated fatty acids.</a:t>
            </a:r>
          </a:p>
          <a:p>
            <a:r>
              <a:rPr lang="en-US" sz="900" b="1" dirty="0">
                <a:latin typeface="Arial" panose="020B0604020202020204" pitchFamily="34" charset="0"/>
                <a:cs typeface="Arial" panose="020B0604020202020204" pitchFamily="34" charset="0"/>
              </a:rPr>
              <a:t>Hydroxylated and Specialized Fatty Acids:</a:t>
            </a:r>
            <a:r>
              <a:rPr lang="en-US" sz="900" dirty="0">
                <a:latin typeface="Arial" panose="020B0604020202020204" pitchFamily="34" charset="0"/>
                <a:cs typeface="Arial" panose="020B0604020202020204" pitchFamily="34" charset="0"/>
              </a:rPr>
              <a:t> 2-Hydroxyhexadecanoate, 12,13-diHOME.</a:t>
            </a:r>
          </a:p>
          <a:p>
            <a:r>
              <a:rPr lang="en-US" sz="900" b="1" dirty="0">
                <a:latin typeface="Arial" panose="020B0604020202020204" pitchFamily="34" charset="0"/>
                <a:cs typeface="Arial" panose="020B0604020202020204" pitchFamily="34" charset="0"/>
              </a:rPr>
              <a:t>Amino Acids and Derivatives:</a:t>
            </a:r>
            <a:r>
              <a:rPr lang="en-US" sz="900" dirty="0">
                <a:latin typeface="Arial" panose="020B0604020202020204" pitchFamily="34" charset="0"/>
                <a:cs typeface="Arial" panose="020B0604020202020204" pitchFamily="34" charset="0"/>
              </a:rPr>
              <a:t> </a:t>
            </a:r>
          </a:p>
          <a:p>
            <a:r>
              <a:rPr lang="en-US" sz="900" dirty="0">
                <a:latin typeface="Arial" panose="020B0604020202020204" pitchFamily="34" charset="0"/>
                <a:cs typeface="Arial" panose="020B0604020202020204" pitchFamily="34" charset="0"/>
              </a:rPr>
              <a:t>2-Aminoisobutyric acid, 2-Aminoheptanoate, Homoarginine.</a:t>
            </a:r>
          </a:p>
        </p:txBody>
      </p:sp>
      <p:sp>
        <p:nvSpPr>
          <p:cNvPr id="9" name="TextBox 8">
            <a:extLst>
              <a:ext uri="{FF2B5EF4-FFF2-40B4-BE49-F238E27FC236}">
                <a16:creationId xmlns:a16="http://schemas.microsoft.com/office/drawing/2014/main" id="{8AF77E49-BD1C-44DA-5187-98D967943EF6}"/>
              </a:ext>
            </a:extLst>
          </p:cNvPr>
          <p:cNvSpPr txBox="1"/>
          <p:nvPr/>
        </p:nvSpPr>
        <p:spPr>
          <a:xfrm>
            <a:off x="156393" y="916043"/>
            <a:ext cx="699230" cy="1200329"/>
          </a:xfrm>
          <a:prstGeom prst="rect">
            <a:avLst/>
          </a:prstGeom>
          <a:noFill/>
        </p:spPr>
        <p:txBody>
          <a:bodyPr wrap="none" rtlCol="0">
            <a:spAutoFit/>
          </a:bodyPr>
          <a:lstStyle/>
          <a:p>
            <a:r>
              <a:rPr lang="en-US" sz="800" b="0" i="0" dirty="0">
                <a:solidFill>
                  <a:srgbClr val="333333"/>
                </a:solidFill>
                <a:effectLst/>
                <a:latin typeface="Arial" panose="020B0604020202020204" pitchFamily="34" charset="0"/>
              </a:rPr>
              <a:t>TG(54:5) </a:t>
            </a:r>
          </a:p>
          <a:p>
            <a:r>
              <a:rPr lang="en-US" sz="800" b="0" i="0" dirty="0">
                <a:solidFill>
                  <a:srgbClr val="333333"/>
                </a:solidFill>
                <a:effectLst/>
                <a:latin typeface="Arial" panose="020B0604020202020204" pitchFamily="34" charset="0"/>
              </a:rPr>
              <a:t>TG(52:6) </a:t>
            </a:r>
          </a:p>
          <a:p>
            <a:r>
              <a:rPr lang="en-US" sz="800" b="0" i="0" dirty="0">
                <a:solidFill>
                  <a:srgbClr val="333333"/>
                </a:solidFill>
                <a:effectLst/>
                <a:latin typeface="Arial" panose="020B0604020202020204" pitchFamily="34" charset="0"/>
              </a:rPr>
              <a:t>TG(54:7) </a:t>
            </a:r>
          </a:p>
          <a:p>
            <a:r>
              <a:rPr lang="en-US" sz="800" b="0" i="0" dirty="0">
                <a:solidFill>
                  <a:srgbClr val="333333"/>
                </a:solidFill>
                <a:effectLst/>
                <a:latin typeface="Arial" panose="020B0604020202020204" pitchFamily="34" charset="0"/>
              </a:rPr>
              <a:t>TG(51:0)</a:t>
            </a:r>
          </a:p>
          <a:p>
            <a:r>
              <a:rPr lang="en-US" sz="800" b="0" i="0" dirty="0">
                <a:solidFill>
                  <a:srgbClr val="333333"/>
                </a:solidFill>
                <a:effectLst/>
                <a:latin typeface="Arial" panose="020B0604020202020204" pitchFamily="34" charset="0"/>
              </a:rPr>
              <a:t>TG(52:5) </a:t>
            </a:r>
          </a:p>
          <a:p>
            <a:r>
              <a:rPr lang="en-US" sz="800" b="0" i="0" dirty="0">
                <a:solidFill>
                  <a:srgbClr val="333333"/>
                </a:solidFill>
                <a:effectLst/>
                <a:latin typeface="Arial" panose="020B0604020202020204" pitchFamily="34" charset="0"/>
              </a:rPr>
              <a:t>LPC(20:4) </a:t>
            </a:r>
          </a:p>
          <a:p>
            <a:r>
              <a:rPr lang="en-US" sz="800" b="0" i="0" dirty="0">
                <a:solidFill>
                  <a:srgbClr val="333333"/>
                </a:solidFill>
                <a:effectLst/>
                <a:latin typeface="Arial" panose="020B0604020202020204" pitchFamily="34" charset="0"/>
              </a:rPr>
              <a:t>NMMA </a:t>
            </a:r>
          </a:p>
          <a:p>
            <a:r>
              <a:rPr lang="en-US" sz="800" b="0" i="0" dirty="0">
                <a:solidFill>
                  <a:srgbClr val="333333"/>
                </a:solidFill>
                <a:effectLst/>
                <a:latin typeface="Arial" panose="020B0604020202020204" pitchFamily="34" charset="0"/>
              </a:rPr>
              <a:t>lysine </a:t>
            </a:r>
          </a:p>
          <a:p>
            <a:r>
              <a:rPr lang="en-US" sz="800" b="0" i="0" dirty="0" err="1">
                <a:solidFill>
                  <a:srgbClr val="333333"/>
                </a:solidFill>
                <a:effectLst/>
                <a:latin typeface="Arial" panose="020B0604020202020204" pitchFamily="34" charset="0"/>
              </a:rPr>
              <a:t>salicylurate</a:t>
            </a:r>
            <a:endParaRPr lang="en-US" sz="800" dirty="0"/>
          </a:p>
        </p:txBody>
      </p:sp>
      <p:pic>
        <p:nvPicPr>
          <p:cNvPr id="10" name="Picture 9">
            <a:extLst>
              <a:ext uri="{FF2B5EF4-FFF2-40B4-BE49-F238E27FC236}">
                <a16:creationId xmlns:a16="http://schemas.microsoft.com/office/drawing/2014/main" id="{A5AB1527-E757-918D-7E09-742A48B172C4}"/>
              </a:ext>
            </a:extLst>
          </p:cNvPr>
          <p:cNvPicPr>
            <a:picLocks noChangeAspect="1"/>
          </p:cNvPicPr>
          <p:nvPr/>
        </p:nvPicPr>
        <p:blipFill>
          <a:blip r:embed="rId4"/>
          <a:stretch>
            <a:fillRect/>
          </a:stretch>
        </p:blipFill>
        <p:spPr>
          <a:xfrm>
            <a:off x="6263148" y="341672"/>
            <a:ext cx="2331208" cy="2349072"/>
          </a:xfrm>
          <a:prstGeom prst="rect">
            <a:avLst/>
          </a:prstGeom>
        </p:spPr>
      </p:pic>
      <p:sp>
        <p:nvSpPr>
          <p:cNvPr id="11" name="TextBox 10">
            <a:extLst>
              <a:ext uri="{FF2B5EF4-FFF2-40B4-BE49-F238E27FC236}">
                <a16:creationId xmlns:a16="http://schemas.microsoft.com/office/drawing/2014/main" id="{8CC384BB-9B40-8756-945B-40597794C43E}"/>
              </a:ext>
            </a:extLst>
          </p:cNvPr>
          <p:cNvSpPr txBox="1"/>
          <p:nvPr/>
        </p:nvSpPr>
        <p:spPr>
          <a:xfrm>
            <a:off x="8396748" y="609599"/>
            <a:ext cx="1018227" cy="230832"/>
          </a:xfrm>
          <a:prstGeom prst="rect">
            <a:avLst/>
          </a:prstGeom>
          <a:noFill/>
        </p:spPr>
        <p:txBody>
          <a:bodyPr wrap="none" rtlCol="0">
            <a:spAutoFit/>
          </a:bodyPr>
          <a:lstStyle/>
          <a:p>
            <a:r>
              <a:rPr lang="en-US" sz="900" dirty="0">
                <a:solidFill>
                  <a:srgbClr val="333333"/>
                </a:solidFill>
                <a:latin typeface="Arial" panose="020B0604020202020204" pitchFamily="34" charset="0"/>
              </a:rPr>
              <a:t>C</a:t>
            </a:r>
            <a:r>
              <a:rPr lang="en-US" sz="900" b="0" i="0" dirty="0">
                <a:solidFill>
                  <a:srgbClr val="333333"/>
                </a:solidFill>
                <a:effectLst/>
                <a:latin typeface="Arial" panose="020B0604020202020204" pitchFamily="34" charset="0"/>
              </a:rPr>
              <a:t>itrate/isocitrate</a:t>
            </a:r>
            <a:endParaRPr lang="en-US" sz="900" dirty="0"/>
          </a:p>
        </p:txBody>
      </p:sp>
      <p:graphicFrame>
        <p:nvGraphicFramePr>
          <p:cNvPr id="13" name="Table 12">
            <a:extLst>
              <a:ext uri="{FF2B5EF4-FFF2-40B4-BE49-F238E27FC236}">
                <a16:creationId xmlns:a16="http://schemas.microsoft.com/office/drawing/2014/main" id="{16353D0C-15D1-6C52-AB6B-86994AEC63E5}"/>
              </a:ext>
            </a:extLst>
          </p:cNvPr>
          <p:cNvGraphicFramePr>
            <a:graphicFrameLocks noGrp="1"/>
          </p:cNvGraphicFramePr>
          <p:nvPr>
            <p:extLst>
              <p:ext uri="{D42A27DB-BD31-4B8C-83A1-F6EECF244321}">
                <p14:modId xmlns:p14="http://schemas.microsoft.com/office/powerpoint/2010/main" val="3503555195"/>
              </p:ext>
            </p:extLst>
          </p:nvPr>
        </p:nvGraphicFramePr>
        <p:xfrm>
          <a:off x="7606771" y="2676731"/>
          <a:ext cx="1579954" cy="563880"/>
        </p:xfrm>
        <a:graphic>
          <a:graphicData uri="http://schemas.openxmlformats.org/drawingml/2006/table">
            <a:tbl>
              <a:tblPr/>
              <a:tblGrid>
                <a:gridCol w="1579954">
                  <a:extLst>
                    <a:ext uri="{9D8B030D-6E8A-4147-A177-3AD203B41FA5}">
                      <a16:colId xmlns:a16="http://schemas.microsoft.com/office/drawing/2014/main" val="4088179021"/>
                    </a:ext>
                  </a:extLst>
                </a:gridCol>
              </a:tblGrid>
              <a:tr h="0">
                <a:tc>
                  <a:txBody>
                    <a:bodyPr/>
                    <a:lstStyle/>
                    <a:p>
                      <a:pPr algn="l" fontAlgn="t"/>
                      <a:r>
                        <a:rPr lang="en-US" sz="800" dirty="0">
                          <a:solidFill>
                            <a:srgbClr val="333333"/>
                          </a:solidFill>
                          <a:effectLst/>
                          <a:latin typeface="Arial" panose="020B0604020202020204" pitchFamily="34" charset="0"/>
                        </a:rPr>
                        <a:t>Malate </a:t>
                      </a:r>
                    </a:p>
                    <a:p>
                      <a:pPr algn="l" fontAlgn="t"/>
                      <a:r>
                        <a:rPr lang="en-US" sz="800" dirty="0">
                          <a:solidFill>
                            <a:srgbClr val="333333"/>
                          </a:solidFill>
                          <a:effectLst/>
                          <a:latin typeface="Arial" panose="020B0604020202020204" pitchFamily="34" charset="0"/>
                        </a:rPr>
                        <a:t>Inositol </a:t>
                      </a:r>
                    </a:p>
                    <a:p>
                      <a:pPr algn="l" fontAlgn="t"/>
                      <a:r>
                        <a:rPr lang="en-US" sz="800" dirty="0">
                          <a:solidFill>
                            <a:srgbClr val="333333"/>
                          </a:solidFill>
                          <a:effectLst/>
                          <a:latin typeface="Arial" panose="020B0604020202020204" pitchFamily="34" charset="0"/>
                        </a:rPr>
                        <a:t>Fructose/glucose/galactose</a:t>
                      </a:r>
                    </a:p>
                    <a:p>
                      <a:pPr algn="l" fontAlgn="t"/>
                      <a:r>
                        <a:rPr lang="en-US" sz="800" dirty="0">
                          <a:solidFill>
                            <a:srgbClr val="333333"/>
                          </a:solidFill>
                          <a:effectLst/>
                          <a:latin typeface="Arial" panose="020B0604020202020204" pitchFamily="34" charset="0"/>
                        </a:rPr>
                        <a:t>Fumarate/maleate</a:t>
                      </a:r>
                    </a:p>
                  </a:txBody>
                  <a:tcPr marL="38100" marR="38100" marT="38100" marB="38100">
                    <a:lnL w="9525" cap="flat" cmpd="sng" algn="ctr">
                      <a:noFill/>
                      <a:prstDash val="solid"/>
                      <a:round/>
                      <a:headEnd type="none" w="med" len="med"/>
                      <a:tailEnd type="none" w="med" len="med"/>
                    </a:lnL>
                    <a:lnR w="9525" cap="flat" cmpd="sng" algn="ctr">
                      <a:noFill/>
                      <a:prstDash val="solid"/>
                      <a:round/>
                      <a:headEnd type="none" w="med" len="med"/>
                      <a:tailEnd type="none" w="med" len="med"/>
                    </a:lnR>
                    <a:lnT w="9525" cap="flat" cmpd="sng" algn="ctr">
                      <a:noFill/>
                      <a:prstDash val="solid"/>
                      <a:round/>
                      <a:headEnd type="none" w="med" len="med"/>
                      <a:tailEnd type="none" w="med" len="med"/>
                    </a:lnT>
                    <a:lnB w="9525"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50677126"/>
                  </a:ext>
                </a:extLst>
              </a:tr>
            </a:tbl>
          </a:graphicData>
        </a:graphic>
      </p:graphicFrame>
      <p:sp>
        <p:nvSpPr>
          <p:cNvPr id="15" name="TextBox 14">
            <a:extLst>
              <a:ext uri="{FF2B5EF4-FFF2-40B4-BE49-F238E27FC236}">
                <a16:creationId xmlns:a16="http://schemas.microsoft.com/office/drawing/2014/main" id="{72C1CF1D-9A0F-89DE-D941-371A95CB59AB}"/>
              </a:ext>
            </a:extLst>
          </p:cNvPr>
          <p:cNvSpPr txBox="1"/>
          <p:nvPr/>
        </p:nvSpPr>
        <p:spPr>
          <a:xfrm>
            <a:off x="208596" y="265582"/>
            <a:ext cx="327334" cy="369332"/>
          </a:xfrm>
          <a:prstGeom prst="rect">
            <a:avLst/>
          </a:prstGeom>
          <a:noFill/>
        </p:spPr>
        <p:txBody>
          <a:bodyPr wrap="none" rtlCol="0">
            <a:spAutoFit/>
          </a:bodyPr>
          <a:lstStyle/>
          <a:p>
            <a:r>
              <a:rPr lang="en-US" b="1" dirty="0"/>
              <a:t>A</a:t>
            </a:r>
          </a:p>
        </p:txBody>
      </p:sp>
      <p:sp>
        <p:nvSpPr>
          <p:cNvPr id="16" name="TextBox 15">
            <a:extLst>
              <a:ext uri="{FF2B5EF4-FFF2-40B4-BE49-F238E27FC236}">
                <a16:creationId xmlns:a16="http://schemas.microsoft.com/office/drawing/2014/main" id="{3DE9EF3D-E614-5261-8D2F-F865DB400281}"/>
              </a:ext>
            </a:extLst>
          </p:cNvPr>
          <p:cNvSpPr txBox="1"/>
          <p:nvPr/>
        </p:nvSpPr>
        <p:spPr>
          <a:xfrm>
            <a:off x="5945718" y="265582"/>
            <a:ext cx="327334" cy="369332"/>
          </a:xfrm>
          <a:prstGeom prst="rect">
            <a:avLst/>
          </a:prstGeom>
          <a:noFill/>
        </p:spPr>
        <p:txBody>
          <a:bodyPr wrap="none" rtlCol="0">
            <a:spAutoFit/>
          </a:bodyPr>
          <a:lstStyle/>
          <a:p>
            <a:r>
              <a:rPr lang="en-US" b="1" dirty="0"/>
              <a:t>B</a:t>
            </a:r>
          </a:p>
        </p:txBody>
      </p:sp>
      <p:sp>
        <p:nvSpPr>
          <p:cNvPr id="17" name="TextBox 16">
            <a:extLst>
              <a:ext uri="{FF2B5EF4-FFF2-40B4-BE49-F238E27FC236}">
                <a16:creationId xmlns:a16="http://schemas.microsoft.com/office/drawing/2014/main" id="{205FD5C2-0BF5-C25F-DE91-78D789EC5FE6}"/>
              </a:ext>
            </a:extLst>
          </p:cNvPr>
          <p:cNvSpPr txBox="1"/>
          <p:nvPr/>
        </p:nvSpPr>
        <p:spPr>
          <a:xfrm>
            <a:off x="9713094" y="260685"/>
            <a:ext cx="2310047" cy="5447645"/>
          </a:xfrm>
          <a:prstGeom prst="rect">
            <a:avLst/>
          </a:prstGeom>
          <a:noFill/>
        </p:spPr>
        <p:txBody>
          <a:bodyPr wrap="square" rtlCol="0">
            <a:spAutoFit/>
          </a:bodyPr>
          <a:lstStyle/>
          <a:p>
            <a:r>
              <a:rPr lang="en-US" sz="1200" b="1" dirty="0">
                <a:latin typeface="Calibri" panose="020F0502020204030204" pitchFamily="34" charset="0"/>
                <a:cs typeface="Calibri" panose="020F0502020204030204" pitchFamily="34" charset="0"/>
              </a:rPr>
              <a:t>Supplementary Figure 7.</a:t>
            </a:r>
          </a:p>
          <a:p>
            <a:r>
              <a:rPr lang="en-US" sz="1200" b="1" dirty="0">
                <a:latin typeface="Calibri" panose="020F0502020204030204" pitchFamily="34" charset="0"/>
                <a:cs typeface="Calibri" panose="020F0502020204030204" pitchFamily="34" charset="0"/>
              </a:rPr>
              <a:t>Supplementary Figure 7.</a:t>
            </a:r>
            <a:r>
              <a:rPr lang="en-US" sz="1200" dirty="0">
                <a:latin typeface="Calibri" panose="020F0502020204030204" pitchFamily="34" charset="0"/>
                <a:cs typeface="Calibri" panose="020F0502020204030204" pitchFamily="34" charset="0"/>
              </a:rPr>
              <a:t> Venn diagrams showing significant metabolites in plasma and muscle that interact with different body composition traits during hyperinsulinemia. The diagrams summarize significant associations identified using linear mixed models adjusted for age, age², and sex, with p-values corrected for multiple comparisons. (A) Positive interactions in plasma, where higher body composition traits associate with greater metabolite changes during hyperinsulinemia. (B) Negative interactions in plasma. (C) Interactions in muscle, where all interactions with PCBF were negative, while interactions with VAT were positive. Abbreviations: BMI, body mass index; VAT, visceral adipose tissue; PCBF, percentage of body fat; TGs, triglycerides; LPEs, </a:t>
            </a:r>
            <a:r>
              <a:rPr lang="en-US" sz="1200" dirty="0" err="1">
                <a:latin typeface="Calibri" panose="020F0502020204030204" pitchFamily="34" charset="0"/>
                <a:cs typeface="Calibri" panose="020F0502020204030204" pitchFamily="34" charset="0"/>
              </a:rPr>
              <a:t>lysophosphatidylethanolamines</a:t>
            </a:r>
            <a:r>
              <a:rPr lang="en-US" sz="1200" dirty="0">
                <a:latin typeface="Calibri" panose="020F0502020204030204" pitchFamily="34" charset="0"/>
                <a:cs typeface="Calibri" panose="020F0502020204030204" pitchFamily="34" charset="0"/>
              </a:rPr>
              <a:t>; PEs, phosphatidylethanolamines.</a:t>
            </a:r>
          </a:p>
          <a:p>
            <a:endParaRPr lang="en-US" sz="1200" dirty="0">
              <a:latin typeface="Calibri" panose="020F0502020204030204" pitchFamily="34" charset="0"/>
              <a:cs typeface="Calibri" panose="020F0502020204030204" pitchFamily="34" charset="0"/>
            </a:endParaRPr>
          </a:p>
        </p:txBody>
      </p:sp>
      <p:sp>
        <p:nvSpPr>
          <p:cNvPr id="18" name="Rectangle 17">
            <a:extLst>
              <a:ext uri="{FF2B5EF4-FFF2-40B4-BE49-F238E27FC236}">
                <a16:creationId xmlns:a16="http://schemas.microsoft.com/office/drawing/2014/main" id="{785F7364-E1AD-67CD-6AFA-BC3F1A86E978}"/>
              </a:ext>
            </a:extLst>
          </p:cNvPr>
          <p:cNvSpPr/>
          <p:nvPr/>
        </p:nvSpPr>
        <p:spPr>
          <a:xfrm>
            <a:off x="156393" y="117987"/>
            <a:ext cx="9258582" cy="5823970"/>
          </a:xfrm>
          <a:prstGeom prst="rect">
            <a:avLst/>
          </a:prstGeom>
          <a:noFill/>
          <a:ln w="31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7C8B27C0-7D45-F690-A8AC-2A9E2DBB61F4}"/>
              </a:ext>
            </a:extLst>
          </p:cNvPr>
          <p:cNvPicPr>
            <a:picLocks noChangeAspect="1"/>
          </p:cNvPicPr>
          <p:nvPr/>
        </p:nvPicPr>
        <p:blipFill>
          <a:blip r:embed="rId5"/>
          <a:stretch>
            <a:fillRect/>
          </a:stretch>
        </p:blipFill>
        <p:spPr>
          <a:xfrm>
            <a:off x="3693638" y="4124312"/>
            <a:ext cx="2402362" cy="1809900"/>
          </a:xfrm>
          <a:prstGeom prst="rect">
            <a:avLst/>
          </a:prstGeom>
        </p:spPr>
      </p:pic>
      <p:sp>
        <p:nvSpPr>
          <p:cNvPr id="24" name="TextBox 23">
            <a:extLst>
              <a:ext uri="{FF2B5EF4-FFF2-40B4-BE49-F238E27FC236}">
                <a16:creationId xmlns:a16="http://schemas.microsoft.com/office/drawing/2014/main" id="{B62A05A1-1EB0-A203-0C0D-380E2190D12D}"/>
              </a:ext>
            </a:extLst>
          </p:cNvPr>
          <p:cNvSpPr txBox="1"/>
          <p:nvPr/>
        </p:nvSpPr>
        <p:spPr>
          <a:xfrm>
            <a:off x="2473698" y="4658341"/>
            <a:ext cx="1245786" cy="707886"/>
          </a:xfrm>
          <a:prstGeom prst="rect">
            <a:avLst/>
          </a:prstGeom>
          <a:noFill/>
        </p:spPr>
        <p:txBody>
          <a:bodyPr wrap="square">
            <a:spAutoFit/>
          </a:bodyPr>
          <a:lstStyle/>
          <a:p>
            <a:r>
              <a:rPr lang="en-US" sz="800" dirty="0">
                <a:latin typeface="Arial" panose="020B0604020202020204" pitchFamily="34" charset="0"/>
                <a:cs typeface="Arial" panose="020B0604020202020204" pitchFamily="34" charset="0"/>
              </a:rPr>
              <a:t>Myristate</a:t>
            </a:r>
          </a:p>
          <a:p>
            <a:r>
              <a:rPr lang="en-US" sz="800" dirty="0">
                <a:latin typeface="Arial" panose="020B0604020202020204" pitchFamily="34" charset="0"/>
                <a:cs typeface="Arial" panose="020B0604020202020204" pitchFamily="34" charset="0"/>
              </a:rPr>
              <a:t>Alpha-</a:t>
            </a:r>
            <a:r>
              <a:rPr lang="en-US" sz="800" dirty="0" err="1">
                <a:latin typeface="Arial" panose="020B0604020202020204" pitchFamily="34" charset="0"/>
                <a:cs typeface="Arial" panose="020B0604020202020204" pitchFamily="34" charset="0"/>
              </a:rPr>
              <a:t>hydroxystearate</a:t>
            </a:r>
            <a:endParaRPr lang="en-US" sz="800" dirty="0">
              <a:latin typeface="Arial" panose="020B0604020202020204" pitchFamily="34" charset="0"/>
              <a:cs typeface="Arial" panose="020B0604020202020204" pitchFamily="34" charset="0"/>
            </a:endParaRPr>
          </a:p>
          <a:p>
            <a:r>
              <a:rPr lang="en-US" sz="800" dirty="0">
                <a:latin typeface="Arial" panose="020B0604020202020204" pitchFamily="34" charset="0"/>
                <a:cs typeface="Arial" panose="020B0604020202020204" pitchFamily="34" charset="0"/>
              </a:rPr>
              <a:t>Heptadecanoate</a:t>
            </a:r>
          </a:p>
          <a:p>
            <a:r>
              <a:rPr lang="en-US" sz="800" dirty="0">
                <a:latin typeface="Arial" panose="020B0604020202020204" pitchFamily="34" charset="0"/>
                <a:cs typeface="Arial" panose="020B0604020202020204" pitchFamily="34" charset="0"/>
              </a:rPr>
              <a:t>PE(P-36:1)/PE(O-36:2)</a:t>
            </a:r>
          </a:p>
          <a:p>
            <a:r>
              <a:rPr lang="en-US" sz="800" dirty="0">
                <a:latin typeface="Arial" panose="020B0604020202020204" pitchFamily="34" charset="0"/>
                <a:cs typeface="Arial" panose="020B0604020202020204" pitchFamily="34" charset="0"/>
              </a:rPr>
              <a:t>LPE(18:2)</a:t>
            </a:r>
          </a:p>
        </p:txBody>
      </p:sp>
      <p:sp>
        <p:nvSpPr>
          <p:cNvPr id="26" name="TextBox 25">
            <a:extLst>
              <a:ext uri="{FF2B5EF4-FFF2-40B4-BE49-F238E27FC236}">
                <a16:creationId xmlns:a16="http://schemas.microsoft.com/office/drawing/2014/main" id="{C7930123-3F01-F434-3066-A1124C7D1BD7}"/>
              </a:ext>
            </a:extLst>
          </p:cNvPr>
          <p:cNvSpPr txBox="1"/>
          <p:nvPr/>
        </p:nvSpPr>
        <p:spPr>
          <a:xfrm>
            <a:off x="6017873" y="4830113"/>
            <a:ext cx="976155" cy="338554"/>
          </a:xfrm>
          <a:prstGeom prst="rect">
            <a:avLst/>
          </a:prstGeom>
          <a:noFill/>
        </p:spPr>
        <p:txBody>
          <a:bodyPr wrap="square">
            <a:spAutoFit/>
          </a:bodyPr>
          <a:lstStyle/>
          <a:p>
            <a:r>
              <a:rPr lang="en-US" sz="800" dirty="0">
                <a:solidFill>
                  <a:srgbClr val="333333"/>
                </a:solidFill>
                <a:latin typeface="Arial" panose="020B0604020202020204" pitchFamily="34" charset="0"/>
                <a:cs typeface="Arial" panose="020B0604020202020204" pitchFamily="34" charset="0"/>
              </a:rPr>
              <a:t>G</a:t>
            </a:r>
            <a:r>
              <a:rPr lang="en-US" sz="800" b="0" i="0" dirty="0">
                <a:solidFill>
                  <a:srgbClr val="333333"/>
                </a:solidFill>
                <a:effectLst/>
                <a:latin typeface="Arial" panose="020B0604020202020204" pitchFamily="34" charset="0"/>
                <a:cs typeface="Arial" panose="020B0604020202020204" pitchFamily="34" charset="0"/>
              </a:rPr>
              <a:t>lutamate </a:t>
            </a:r>
          </a:p>
          <a:p>
            <a:r>
              <a:rPr lang="en-US" sz="800" dirty="0">
                <a:solidFill>
                  <a:srgbClr val="333333"/>
                </a:solidFill>
                <a:latin typeface="Arial" panose="020B0604020202020204" pitchFamily="34" charset="0"/>
                <a:cs typeface="Arial" panose="020B0604020202020204" pitchFamily="34" charset="0"/>
              </a:rPr>
              <a:t>L</a:t>
            </a:r>
            <a:r>
              <a:rPr lang="en-US" sz="800" b="0" i="0" dirty="0">
                <a:solidFill>
                  <a:srgbClr val="333333"/>
                </a:solidFill>
                <a:effectLst/>
                <a:latin typeface="Arial" panose="020B0604020202020204" pitchFamily="34" charset="0"/>
                <a:cs typeface="Arial" panose="020B0604020202020204" pitchFamily="34" charset="0"/>
              </a:rPr>
              <a:t>evulinate</a:t>
            </a:r>
            <a:endParaRPr lang="en-US" sz="800" dirty="0">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BCF47BB9-43DD-8CDB-5695-CF4DB1938CFF}"/>
              </a:ext>
            </a:extLst>
          </p:cNvPr>
          <p:cNvSpPr txBox="1"/>
          <p:nvPr/>
        </p:nvSpPr>
        <p:spPr>
          <a:xfrm>
            <a:off x="3950009" y="127082"/>
            <a:ext cx="1818126" cy="276999"/>
          </a:xfrm>
          <a:prstGeom prst="rect">
            <a:avLst/>
          </a:prstGeom>
          <a:noFill/>
        </p:spPr>
        <p:txBody>
          <a:bodyPr wrap="none" rtlCol="0">
            <a:spAutoFit/>
          </a:bodyPr>
          <a:lstStyle/>
          <a:p>
            <a:r>
              <a:rPr lang="en-US" sz="1200" b="1" dirty="0">
                <a:latin typeface="Arial" panose="020B0604020202020204" pitchFamily="34" charset="0"/>
                <a:cs typeface="Arial" panose="020B0604020202020204" pitchFamily="34" charset="0"/>
              </a:rPr>
              <a:t>Interactions in Plasma</a:t>
            </a:r>
          </a:p>
        </p:txBody>
      </p:sp>
      <p:sp>
        <p:nvSpPr>
          <p:cNvPr id="28" name="TextBox 27">
            <a:extLst>
              <a:ext uri="{FF2B5EF4-FFF2-40B4-BE49-F238E27FC236}">
                <a16:creationId xmlns:a16="http://schemas.microsoft.com/office/drawing/2014/main" id="{F502832C-ED2C-8334-D3FF-10727618BB18}"/>
              </a:ext>
            </a:extLst>
          </p:cNvPr>
          <p:cNvSpPr txBox="1"/>
          <p:nvPr/>
        </p:nvSpPr>
        <p:spPr>
          <a:xfrm>
            <a:off x="3876621" y="3705828"/>
            <a:ext cx="1802096" cy="276999"/>
          </a:xfrm>
          <a:prstGeom prst="rect">
            <a:avLst/>
          </a:prstGeom>
          <a:noFill/>
        </p:spPr>
        <p:txBody>
          <a:bodyPr wrap="none" rtlCol="0">
            <a:spAutoFit/>
          </a:bodyPr>
          <a:lstStyle/>
          <a:p>
            <a:r>
              <a:rPr lang="en-US" sz="1200" b="1" dirty="0">
                <a:latin typeface="Arial" panose="020B0604020202020204" pitchFamily="34" charset="0"/>
                <a:cs typeface="Arial" panose="020B0604020202020204" pitchFamily="34" charset="0"/>
              </a:rPr>
              <a:t>Interactions in Muscle</a:t>
            </a:r>
          </a:p>
        </p:txBody>
      </p:sp>
      <p:sp>
        <p:nvSpPr>
          <p:cNvPr id="29" name="TextBox 28">
            <a:extLst>
              <a:ext uri="{FF2B5EF4-FFF2-40B4-BE49-F238E27FC236}">
                <a16:creationId xmlns:a16="http://schemas.microsoft.com/office/drawing/2014/main" id="{0B77A5D4-3F2D-75B3-70D9-29956E4B6997}"/>
              </a:ext>
            </a:extLst>
          </p:cNvPr>
          <p:cNvSpPr txBox="1"/>
          <p:nvPr/>
        </p:nvSpPr>
        <p:spPr>
          <a:xfrm>
            <a:off x="1518202" y="218561"/>
            <a:ext cx="700833" cy="253916"/>
          </a:xfrm>
          <a:prstGeom prst="rect">
            <a:avLst/>
          </a:prstGeom>
          <a:noFill/>
        </p:spPr>
        <p:txBody>
          <a:bodyPr wrap="none" rtlCol="0">
            <a:spAutoFit/>
          </a:bodyPr>
          <a:lstStyle/>
          <a:p>
            <a:r>
              <a:rPr lang="en-US" sz="1050" b="1" dirty="0">
                <a:latin typeface="Arial" panose="020B0604020202020204" pitchFamily="34" charset="0"/>
                <a:cs typeface="Arial" panose="020B0604020202020204" pitchFamily="34" charset="0"/>
              </a:rPr>
              <a:t>Positive</a:t>
            </a:r>
          </a:p>
        </p:txBody>
      </p:sp>
      <p:sp>
        <p:nvSpPr>
          <p:cNvPr id="30" name="TextBox 29">
            <a:extLst>
              <a:ext uri="{FF2B5EF4-FFF2-40B4-BE49-F238E27FC236}">
                <a16:creationId xmlns:a16="http://schemas.microsoft.com/office/drawing/2014/main" id="{016B4828-2676-FA1B-E96E-84E90EFB6242}"/>
              </a:ext>
            </a:extLst>
          </p:cNvPr>
          <p:cNvSpPr txBox="1"/>
          <p:nvPr/>
        </p:nvSpPr>
        <p:spPr>
          <a:xfrm>
            <a:off x="7096913" y="228392"/>
            <a:ext cx="747320" cy="253916"/>
          </a:xfrm>
          <a:prstGeom prst="rect">
            <a:avLst/>
          </a:prstGeom>
          <a:noFill/>
        </p:spPr>
        <p:txBody>
          <a:bodyPr wrap="none" rtlCol="0">
            <a:spAutoFit/>
          </a:bodyPr>
          <a:lstStyle/>
          <a:p>
            <a:r>
              <a:rPr lang="en-US" sz="1050" b="1" dirty="0">
                <a:latin typeface="Arial" panose="020B0604020202020204" pitchFamily="34" charset="0"/>
                <a:cs typeface="Arial" panose="020B0604020202020204" pitchFamily="34" charset="0"/>
              </a:rPr>
              <a:t>Negative</a:t>
            </a:r>
          </a:p>
        </p:txBody>
      </p:sp>
    </p:spTree>
    <p:extLst>
      <p:ext uri="{BB962C8B-B14F-4D97-AF65-F5344CB8AC3E}">
        <p14:creationId xmlns:p14="http://schemas.microsoft.com/office/powerpoint/2010/main" val="35917675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16485</TotalTime>
  <Words>844</Words>
  <Application>Microsoft Macintosh PowerPoint</Application>
  <PresentationFormat>Widescreen</PresentationFormat>
  <Paragraphs>74</Paragraphs>
  <Slides>7</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Aptos</vt:lpstr>
      <vt:lpstr>Aptos Display</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Sevilla, Magdalena,PHD</dc:creator>
  <cp:lastModifiedBy>Sevilla, Magdalena,PHD</cp:lastModifiedBy>
  <cp:revision>35</cp:revision>
  <dcterms:created xsi:type="dcterms:W3CDTF">2024-10-29T20:44:35Z</dcterms:created>
  <dcterms:modified xsi:type="dcterms:W3CDTF">2025-08-01T20:18:05Z</dcterms:modified>
</cp:coreProperties>
</file>

<file path=docProps/thumbnail.jpeg>
</file>